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16"/>
  </p:notesMasterIdLst>
  <p:sldIdLst>
    <p:sldId id="256" r:id="rId2"/>
    <p:sldId id="289" r:id="rId3"/>
    <p:sldId id="304" r:id="rId4"/>
    <p:sldId id="305" r:id="rId5"/>
    <p:sldId id="293" r:id="rId6"/>
    <p:sldId id="295" r:id="rId7"/>
    <p:sldId id="296" r:id="rId8"/>
    <p:sldId id="297" r:id="rId9"/>
    <p:sldId id="298" r:id="rId10"/>
    <p:sldId id="306" r:id="rId11"/>
    <p:sldId id="301" r:id="rId12"/>
    <p:sldId id="302" r:id="rId13"/>
    <p:sldId id="303" r:id="rId14"/>
    <p:sldId id="264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1916" autoAdjust="0"/>
  </p:normalViewPr>
  <p:slideViewPr>
    <p:cSldViewPr>
      <p:cViewPr>
        <p:scale>
          <a:sx n="70" d="100"/>
          <a:sy n="70" d="100"/>
        </p:scale>
        <p:origin x="-522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8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F8E4B7B-3190-492B-BA7B-9B52CE7D79BE}" type="doc">
      <dgm:prSet loTypeId="urn:microsoft.com/office/officeart/2005/8/layout/radial1" loCatId="cycle" qsTypeId="urn:microsoft.com/office/officeart/2005/8/quickstyle/3d2" qsCatId="3D" csTypeId="urn:microsoft.com/office/officeart/2005/8/colors/colorful1#1" csCatId="colorful" phldr="1"/>
      <dgm:spPr/>
      <dgm:t>
        <a:bodyPr/>
        <a:lstStyle/>
        <a:p>
          <a:endParaRPr lang="ru-RU"/>
        </a:p>
      </dgm:t>
    </dgm:pt>
    <dgm:pt modelId="{B179D74B-D7BA-4ED1-A72F-D0DA76E8417A}">
      <dgm:prSet phldrT="[Текст]" custT="1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pPr>
            <a:spcAft>
              <a:spcPct val="35000"/>
            </a:spcAft>
          </a:pPr>
          <a:r>
            <a:rPr lang="ru-RU" sz="1400" dirty="0" smtClean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Всего </a:t>
          </a:r>
        </a:p>
        <a:p>
          <a:pPr>
            <a:spcAft>
              <a:spcPts val="0"/>
            </a:spcAft>
          </a:pPr>
          <a:r>
            <a:rPr lang="ru-RU" sz="1400" dirty="0" smtClean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7 467,5 </a:t>
          </a:r>
          <a:r>
            <a:rPr lang="ru-RU" sz="1400" dirty="0" err="1" smtClean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тыс.рублей</a:t>
          </a:r>
          <a:endParaRPr lang="ru-RU" sz="1400" dirty="0">
            <a:solidFill>
              <a:schemeClr val="tx1"/>
            </a:solidFill>
            <a:effectLst/>
            <a:latin typeface="Times New Roman" pitchFamily="18" charset="0"/>
            <a:cs typeface="Times New Roman" pitchFamily="18" charset="0"/>
          </a:endParaRPr>
        </a:p>
      </dgm:t>
    </dgm:pt>
    <dgm:pt modelId="{2593081F-B3F6-458C-9839-9366C7AB704F}" type="parTrans" cxnId="{FB20F822-177B-4BA5-8D63-A940CF701DD6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C467CE14-FCF4-4A26-A9B5-33DBF19BA512}" type="sibTrans" cxnId="{FB20F822-177B-4BA5-8D63-A940CF701DD6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065A3735-5D80-4FA3-B867-379611BFBD38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solidFill>
          <a:srgbClr val="FFC000"/>
        </a:solidFill>
      </dgm:spPr>
      <dgm:t>
        <a:bodyPr/>
        <a:lstStyle/>
        <a:p>
          <a:pPr>
            <a:spcAft>
              <a:spcPts val="0"/>
            </a:spcAft>
          </a:pP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Дорожный хозяйство </a:t>
          </a:r>
        </a:p>
        <a:p>
          <a:pPr>
            <a:spcAft>
              <a:spcPts val="0"/>
            </a:spcAft>
          </a:pP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693,7 тыс. рублей </a:t>
          </a:r>
        </a:p>
        <a:p>
          <a:pPr>
            <a:spcAft>
              <a:spcPts val="0"/>
            </a:spcAft>
          </a:pP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9,3 %</a:t>
          </a:r>
          <a:endParaRPr lang="ru-RU" sz="1400" dirty="0">
            <a:effectLst/>
            <a:latin typeface="Times New Roman" pitchFamily="18" charset="0"/>
            <a:cs typeface="Times New Roman" pitchFamily="18" charset="0"/>
          </a:endParaRPr>
        </a:p>
      </dgm:t>
    </dgm:pt>
    <dgm:pt modelId="{607EE9E9-D002-42FE-B74D-D945412804DF}" type="parTrans" cxnId="{3CCC519B-3654-49C7-866D-91000212BC6A}">
      <dgm:prSet custT="1"/>
      <dgm:spPr/>
      <dgm:t>
        <a:bodyPr/>
        <a:lstStyle/>
        <a:p>
          <a:endParaRPr lang="ru-RU" sz="14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44CB75F3-3FAE-4B6F-BF71-2569BC52F44B}" type="sibTrans" cxnId="{3CCC519B-3654-49C7-866D-91000212BC6A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5A305073-4AE3-4F5A-9103-E20EE30AA624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solidFill>
          <a:srgbClr val="FFC000"/>
        </a:solidFill>
      </dgm:spPr>
      <dgm:t>
        <a:bodyPr/>
        <a:lstStyle/>
        <a:p>
          <a:pPr>
            <a:spcAft>
              <a:spcPts val="0"/>
            </a:spcAft>
          </a:pP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Мобилизационная и вневойсковая подготовка 69,9 тыс. рублей</a:t>
          </a:r>
        </a:p>
        <a:p>
          <a:pPr>
            <a:spcAft>
              <a:spcPct val="35000"/>
            </a:spcAft>
          </a:pP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 0,9%</a:t>
          </a:r>
          <a:endParaRPr lang="ru-RU" sz="1400" dirty="0">
            <a:effectLst/>
            <a:latin typeface="Times New Roman" pitchFamily="18" charset="0"/>
            <a:cs typeface="Times New Roman" pitchFamily="18" charset="0"/>
          </a:endParaRPr>
        </a:p>
      </dgm:t>
    </dgm:pt>
    <dgm:pt modelId="{15828F25-D9DC-474E-BDB7-D0C96BB09D53}" type="parTrans" cxnId="{1AB39086-C25E-4ABE-878B-C30FE6484202}">
      <dgm:prSet custT="1"/>
      <dgm:spPr/>
      <dgm:t>
        <a:bodyPr/>
        <a:lstStyle/>
        <a:p>
          <a:endParaRPr lang="ru-RU" sz="14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E9C62FCB-D719-489F-AD23-B2692E2F13DF}" type="sibTrans" cxnId="{1AB39086-C25E-4ABE-878B-C30FE6484202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948D7AA2-6A07-4029-958A-456C6A888F0B}">
      <dgm:prSet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solidFill>
          <a:srgbClr val="FFC000"/>
        </a:solidFill>
      </dgm:spPr>
      <dgm:t>
        <a:bodyPr/>
        <a:lstStyle/>
        <a:p>
          <a:pPr>
            <a:spcAft>
              <a:spcPct val="35000"/>
            </a:spcAft>
          </a:pP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Физическая культура 1,0 тыс. рублей    0,01%</a:t>
          </a:r>
          <a:endParaRPr lang="ru-RU" sz="1400" dirty="0">
            <a:effectLst/>
            <a:latin typeface="Times New Roman" pitchFamily="18" charset="0"/>
            <a:cs typeface="Times New Roman" pitchFamily="18" charset="0"/>
          </a:endParaRPr>
        </a:p>
      </dgm:t>
    </dgm:pt>
    <dgm:pt modelId="{850BDB31-7899-47A8-8A8D-2651EE81DB1C}" type="parTrans" cxnId="{EE5ED6C8-3C2A-4568-8D0F-8E9F80CDB84E}">
      <dgm:prSet custT="1"/>
      <dgm:spPr/>
      <dgm:t>
        <a:bodyPr/>
        <a:lstStyle/>
        <a:p>
          <a:endParaRPr lang="ru-RU" sz="14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5E26D90B-22ED-4AB4-8D07-24D8137BEB98}" type="sibTrans" cxnId="{EE5ED6C8-3C2A-4568-8D0F-8E9F80CDB84E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D3913F27-E24C-40CD-AFE9-DDAE93138E32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solidFill>
          <a:srgbClr val="FFC000"/>
        </a:solidFill>
      </dgm:spPr>
      <dgm:t>
        <a:bodyPr/>
        <a:lstStyle/>
        <a:p>
          <a:pPr>
            <a:spcAft>
              <a:spcPts val="0"/>
            </a:spcAft>
          </a:pP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Общегосударственные вопросы 4131,8 тыс. рублей  55,3%</a:t>
          </a:r>
          <a:endParaRPr lang="ru-RU" sz="1400" dirty="0">
            <a:effectLst/>
            <a:latin typeface="Times New Roman" pitchFamily="18" charset="0"/>
            <a:cs typeface="Times New Roman" pitchFamily="18" charset="0"/>
          </a:endParaRPr>
        </a:p>
      </dgm:t>
    </dgm:pt>
    <dgm:pt modelId="{F986B101-2D04-4E3D-8735-12066002DCA2}" type="parTrans" cxnId="{67B53CC9-EAD6-4807-A826-60948956F288}">
      <dgm:prSet custT="1"/>
      <dgm:spPr/>
      <dgm:t>
        <a:bodyPr/>
        <a:lstStyle/>
        <a:p>
          <a:endParaRPr lang="ru-RU" sz="14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CB8E9DCB-886A-4917-B75A-D6CABEF1A2D5}" type="sibTrans" cxnId="{67B53CC9-EAD6-4807-A826-60948956F288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052F7232-50DC-44E8-9F5D-8FEEAEB86E33}">
      <dgm:prSet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solidFill>
          <a:srgbClr val="FFC000"/>
        </a:solidFill>
      </dgm:spPr>
      <dgm:t>
        <a:bodyPr/>
        <a:lstStyle/>
        <a:p>
          <a:pPr>
            <a:spcAft>
              <a:spcPts val="0"/>
            </a:spcAft>
          </a:pPr>
          <a:r>
            <a:rPr lang="ru-RU" sz="1400" b="0" dirty="0" smtClean="0">
              <a:effectLst/>
              <a:latin typeface="Times New Roman" pitchFamily="18" charset="0"/>
              <a:cs typeface="Times New Roman" pitchFamily="18" charset="0"/>
            </a:rPr>
            <a:t>Защита населения и территории от чрезвычайных ситуаций – 98,0 тыс. рублей</a:t>
          </a:r>
        </a:p>
        <a:p>
          <a:pPr>
            <a:spcAft>
              <a:spcPts val="0"/>
            </a:spcAft>
          </a:pPr>
          <a:r>
            <a:rPr lang="ru-RU" sz="1400" b="0" dirty="0" smtClean="0">
              <a:effectLst/>
              <a:latin typeface="Times New Roman" pitchFamily="18" charset="0"/>
              <a:cs typeface="Times New Roman" pitchFamily="18" charset="0"/>
            </a:rPr>
            <a:t>1,3 %</a:t>
          </a:r>
          <a:endParaRPr lang="ru-RU" sz="1400" b="0" dirty="0">
            <a:effectLst/>
            <a:latin typeface="Times New Roman" pitchFamily="18" charset="0"/>
            <a:cs typeface="Times New Roman" pitchFamily="18" charset="0"/>
          </a:endParaRPr>
        </a:p>
      </dgm:t>
    </dgm:pt>
    <dgm:pt modelId="{A2E5F42E-C718-432A-8A41-71BF82BBE18E}" type="parTrans" cxnId="{452DE7E2-BFBD-4189-B0C1-D4F58042CF44}">
      <dgm:prSet custT="1"/>
      <dgm:spPr/>
      <dgm:t>
        <a:bodyPr/>
        <a:lstStyle/>
        <a:p>
          <a:endParaRPr lang="ru-RU" sz="14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71ADD2D1-68BE-4C39-A17E-3E7AC1D147F0}" type="sibTrans" cxnId="{452DE7E2-BFBD-4189-B0C1-D4F58042CF44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C3B366E1-35BE-4501-9211-79E56F24F0B1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solidFill>
          <a:srgbClr val="FFC000"/>
        </a:solidFill>
      </dgm:spPr>
      <dgm:t>
        <a:bodyPr/>
        <a:lstStyle/>
        <a:p>
          <a:pPr>
            <a:spcAft>
              <a:spcPts val="0"/>
            </a:spcAft>
          </a:pP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Культура, кинематография</a:t>
          </a:r>
        </a:p>
        <a:p>
          <a:pPr>
            <a:spcAft>
              <a:spcPts val="0"/>
            </a:spcAft>
          </a:pP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2148,3тыс. рублей</a:t>
          </a:r>
        </a:p>
        <a:p>
          <a:pPr>
            <a:spcAft>
              <a:spcPct val="35000"/>
            </a:spcAft>
          </a:pP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28,8</a:t>
          </a:r>
        </a:p>
        <a:p>
          <a:pPr>
            <a:spcAft>
              <a:spcPct val="35000"/>
            </a:spcAft>
          </a:pP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%</a:t>
          </a:r>
          <a:endParaRPr lang="ru-RU" sz="1400" dirty="0">
            <a:effectLst/>
            <a:latin typeface="Times New Roman" pitchFamily="18" charset="0"/>
            <a:cs typeface="Times New Roman" pitchFamily="18" charset="0"/>
          </a:endParaRPr>
        </a:p>
      </dgm:t>
    </dgm:pt>
    <dgm:pt modelId="{4199C120-FE21-41AC-9A33-F6885A63D66E}" type="parTrans" cxnId="{1B2D08A9-FD2B-4C26-B84F-A6C6038E479D}">
      <dgm:prSet custT="1"/>
      <dgm:spPr/>
      <dgm:t>
        <a:bodyPr/>
        <a:lstStyle/>
        <a:p>
          <a:endParaRPr lang="ru-RU" sz="14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AB4F022C-2B6F-4D5A-8949-0266BBDB6FAD}" type="sibTrans" cxnId="{1B2D08A9-FD2B-4C26-B84F-A6C6038E479D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56AAF225-5D0C-4A0D-BEB7-105BB5E777DF}">
      <dgm:prSet/>
      <dgm:spPr/>
      <dgm:t>
        <a:bodyPr/>
        <a:lstStyle/>
        <a:p>
          <a:endParaRPr lang="ru-RU" sz="1400"/>
        </a:p>
      </dgm:t>
    </dgm:pt>
    <dgm:pt modelId="{26DC4018-436F-46AB-8945-1FE7E07EAD0E}" type="parTrans" cxnId="{FE0BCF8E-D340-454A-9D1E-33E5D03F5E12}">
      <dgm:prSet/>
      <dgm:spPr/>
      <dgm:t>
        <a:bodyPr/>
        <a:lstStyle/>
        <a:p>
          <a:endParaRPr lang="ru-RU"/>
        </a:p>
      </dgm:t>
    </dgm:pt>
    <dgm:pt modelId="{E0152153-8D94-4B8E-83BA-7CFDB2DE7512}" type="sibTrans" cxnId="{FE0BCF8E-D340-454A-9D1E-33E5D03F5E12}">
      <dgm:prSet/>
      <dgm:spPr/>
      <dgm:t>
        <a:bodyPr/>
        <a:lstStyle/>
        <a:p>
          <a:endParaRPr lang="ru-RU"/>
        </a:p>
      </dgm:t>
    </dgm:pt>
    <dgm:pt modelId="{2C5A668E-7D5C-4ABF-8FFC-18A5A96A1DA9}">
      <dgm:prSet/>
      <dgm:spPr/>
      <dgm:t>
        <a:bodyPr/>
        <a:lstStyle/>
        <a:p>
          <a:endParaRPr lang="ru-RU" sz="1400"/>
        </a:p>
      </dgm:t>
    </dgm:pt>
    <dgm:pt modelId="{90B2D13E-1E7D-4C52-B871-EA356C089E73}" type="parTrans" cxnId="{15A2BEBA-BFD5-4334-8A52-9A9D47155D92}">
      <dgm:prSet/>
      <dgm:spPr/>
      <dgm:t>
        <a:bodyPr/>
        <a:lstStyle/>
        <a:p>
          <a:endParaRPr lang="ru-RU"/>
        </a:p>
      </dgm:t>
    </dgm:pt>
    <dgm:pt modelId="{CB361F55-463C-460A-ABD2-F8D352C625BB}" type="sibTrans" cxnId="{15A2BEBA-BFD5-4334-8A52-9A9D47155D92}">
      <dgm:prSet/>
      <dgm:spPr/>
      <dgm:t>
        <a:bodyPr/>
        <a:lstStyle/>
        <a:p>
          <a:endParaRPr lang="ru-RU"/>
        </a:p>
      </dgm:t>
    </dgm:pt>
    <dgm:pt modelId="{BEB47B71-2B2B-471B-8254-6425DC3467DC}">
      <dgm:prSet/>
      <dgm:spPr/>
      <dgm:t>
        <a:bodyPr/>
        <a:lstStyle/>
        <a:p>
          <a:endParaRPr lang="ru-RU" sz="1400"/>
        </a:p>
      </dgm:t>
    </dgm:pt>
    <dgm:pt modelId="{A40E38AA-33C7-4DB5-8CB8-FD872031BB8E}" type="parTrans" cxnId="{0056C6F0-81D1-47C9-84A7-691B8A3373C5}">
      <dgm:prSet/>
      <dgm:spPr/>
      <dgm:t>
        <a:bodyPr/>
        <a:lstStyle/>
        <a:p>
          <a:endParaRPr lang="ru-RU"/>
        </a:p>
      </dgm:t>
    </dgm:pt>
    <dgm:pt modelId="{D6935280-0094-491F-B9B5-09793877922D}" type="sibTrans" cxnId="{0056C6F0-81D1-47C9-84A7-691B8A3373C5}">
      <dgm:prSet/>
      <dgm:spPr/>
      <dgm:t>
        <a:bodyPr/>
        <a:lstStyle/>
        <a:p>
          <a:endParaRPr lang="ru-RU"/>
        </a:p>
      </dgm:t>
    </dgm:pt>
    <dgm:pt modelId="{12DE6670-7AE1-4322-9259-28A3BD2796B6}">
      <dgm:prSet/>
      <dgm:spPr/>
      <dgm:t>
        <a:bodyPr/>
        <a:lstStyle/>
        <a:p>
          <a:endParaRPr lang="ru-RU" sz="1400"/>
        </a:p>
      </dgm:t>
    </dgm:pt>
    <dgm:pt modelId="{DF948D65-6815-4523-B8A9-C249219E992E}" type="parTrans" cxnId="{74181810-410D-4DD9-BA65-624BC33E792F}">
      <dgm:prSet/>
      <dgm:spPr/>
      <dgm:t>
        <a:bodyPr/>
        <a:lstStyle/>
        <a:p>
          <a:endParaRPr lang="ru-RU"/>
        </a:p>
      </dgm:t>
    </dgm:pt>
    <dgm:pt modelId="{344CD693-323B-42FB-880B-B9B8A805CF9F}" type="sibTrans" cxnId="{74181810-410D-4DD9-BA65-624BC33E792F}">
      <dgm:prSet/>
      <dgm:spPr/>
      <dgm:t>
        <a:bodyPr/>
        <a:lstStyle/>
        <a:p>
          <a:endParaRPr lang="ru-RU"/>
        </a:p>
      </dgm:t>
    </dgm:pt>
    <dgm:pt modelId="{B84009C1-1397-4DD5-89E8-97AF7D6E1DC0}">
      <dgm:prSet/>
      <dgm:spPr/>
      <dgm:t>
        <a:bodyPr/>
        <a:lstStyle/>
        <a:p>
          <a:endParaRPr lang="ru-RU" sz="1400"/>
        </a:p>
      </dgm:t>
    </dgm:pt>
    <dgm:pt modelId="{A25F939E-937A-4E54-8470-45BEA4B44D22}" type="parTrans" cxnId="{CC52372C-3F24-4976-B368-F722462C358C}">
      <dgm:prSet/>
      <dgm:spPr/>
      <dgm:t>
        <a:bodyPr/>
        <a:lstStyle/>
        <a:p>
          <a:endParaRPr lang="ru-RU"/>
        </a:p>
      </dgm:t>
    </dgm:pt>
    <dgm:pt modelId="{9D171216-9D62-46A2-88BD-E280D347225E}" type="sibTrans" cxnId="{CC52372C-3F24-4976-B368-F722462C358C}">
      <dgm:prSet/>
      <dgm:spPr/>
      <dgm:t>
        <a:bodyPr/>
        <a:lstStyle/>
        <a:p>
          <a:endParaRPr lang="ru-RU"/>
        </a:p>
      </dgm:t>
    </dgm:pt>
    <dgm:pt modelId="{5A1914C5-A470-4C7F-BD45-3BF4A505E61B}">
      <dgm:prSet/>
      <dgm:spPr/>
      <dgm:t>
        <a:bodyPr/>
        <a:lstStyle/>
        <a:p>
          <a:pPr rtl="0"/>
          <a:endParaRPr lang="ru-RU" sz="1400" b="0" i="0" u="none" baseline="0"/>
        </a:p>
      </dgm:t>
    </dgm:pt>
    <dgm:pt modelId="{71F6EE6C-D40F-43B8-9966-BC7473CFE9A1}" type="parTrans" cxnId="{A8874F13-6538-48E1-A11B-C8286704D7D5}">
      <dgm:prSet/>
      <dgm:spPr/>
      <dgm:t>
        <a:bodyPr/>
        <a:lstStyle/>
        <a:p>
          <a:endParaRPr lang="ru-RU"/>
        </a:p>
      </dgm:t>
    </dgm:pt>
    <dgm:pt modelId="{FA038D41-E7F2-46FE-BE06-27D296653FF9}" type="sibTrans" cxnId="{A8874F13-6538-48E1-A11B-C8286704D7D5}">
      <dgm:prSet/>
      <dgm:spPr/>
      <dgm:t>
        <a:bodyPr/>
        <a:lstStyle/>
        <a:p>
          <a:endParaRPr lang="ru-RU"/>
        </a:p>
      </dgm:t>
    </dgm:pt>
    <dgm:pt modelId="{DAB78C95-2ABE-43A1-8C52-982D711CBBD3}">
      <dgm:prSet/>
      <dgm:spPr/>
      <dgm:t>
        <a:bodyPr/>
        <a:lstStyle/>
        <a:p>
          <a:endParaRPr lang="ru-RU" sz="1400"/>
        </a:p>
      </dgm:t>
    </dgm:pt>
    <dgm:pt modelId="{68E9A88C-222F-4CBE-8233-E72B4E8D0964}" type="parTrans" cxnId="{B6EBD744-2FC9-4DB6-AADB-A0DC8052B6D6}">
      <dgm:prSet/>
      <dgm:spPr/>
      <dgm:t>
        <a:bodyPr/>
        <a:lstStyle/>
        <a:p>
          <a:endParaRPr lang="ru-RU"/>
        </a:p>
      </dgm:t>
    </dgm:pt>
    <dgm:pt modelId="{6F327190-DB13-42A5-981B-3AAC049E85D9}" type="sibTrans" cxnId="{B6EBD744-2FC9-4DB6-AADB-A0DC8052B6D6}">
      <dgm:prSet/>
      <dgm:spPr/>
      <dgm:t>
        <a:bodyPr/>
        <a:lstStyle/>
        <a:p>
          <a:endParaRPr lang="ru-RU"/>
        </a:p>
      </dgm:t>
    </dgm:pt>
    <dgm:pt modelId="{F62287E6-B8D7-4BF8-B2CD-9BB47DA6CC3F}">
      <dgm:prSet/>
      <dgm:spPr/>
      <dgm:t>
        <a:bodyPr/>
        <a:lstStyle/>
        <a:p>
          <a:endParaRPr lang="ru-RU" sz="1400"/>
        </a:p>
      </dgm:t>
    </dgm:pt>
    <dgm:pt modelId="{784B67E4-7427-485C-964B-FC04C79BA646}" type="parTrans" cxnId="{772AAF1E-BAD1-4AC7-A11E-46EFCFCC3F45}">
      <dgm:prSet/>
      <dgm:spPr/>
      <dgm:t>
        <a:bodyPr/>
        <a:lstStyle/>
        <a:p>
          <a:endParaRPr lang="ru-RU"/>
        </a:p>
      </dgm:t>
    </dgm:pt>
    <dgm:pt modelId="{DEDA7E1E-93E9-4BE0-8563-B2A55B7186D9}" type="sibTrans" cxnId="{772AAF1E-BAD1-4AC7-A11E-46EFCFCC3F45}">
      <dgm:prSet/>
      <dgm:spPr/>
      <dgm:t>
        <a:bodyPr/>
        <a:lstStyle/>
        <a:p>
          <a:endParaRPr lang="ru-RU"/>
        </a:p>
      </dgm:t>
    </dgm:pt>
    <dgm:pt modelId="{3FAF614F-E111-4CCB-86C3-AD6B6950CF5A}">
      <dgm:prSet/>
      <dgm:spPr/>
      <dgm:t>
        <a:bodyPr/>
        <a:lstStyle/>
        <a:p>
          <a:endParaRPr lang="ru-RU" sz="1400"/>
        </a:p>
      </dgm:t>
    </dgm:pt>
    <dgm:pt modelId="{62F22F46-97B3-4776-9088-8B2D67E1DD78}" type="parTrans" cxnId="{62680DEC-9C34-439E-B5E6-62FFB572AD0F}">
      <dgm:prSet/>
      <dgm:spPr/>
      <dgm:t>
        <a:bodyPr/>
        <a:lstStyle/>
        <a:p>
          <a:endParaRPr lang="ru-RU"/>
        </a:p>
      </dgm:t>
    </dgm:pt>
    <dgm:pt modelId="{EF0EA7DB-F32A-4220-89A0-6BB29D5CB53B}" type="sibTrans" cxnId="{62680DEC-9C34-439E-B5E6-62FFB572AD0F}">
      <dgm:prSet/>
      <dgm:spPr/>
      <dgm:t>
        <a:bodyPr/>
        <a:lstStyle/>
        <a:p>
          <a:endParaRPr lang="ru-RU"/>
        </a:p>
      </dgm:t>
    </dgm:pt>
    <dgm:pt modelId="{BFF29C8B-E435-4586-9B3B-5CD319718742}">
      <dgm:prSet/>
      <dgm:spPr/>
      <dgm:t>
        <a:bodyPr/>
        <a:lstStyle/>
        <a:p>
          <a:endParaRPr lang="ru-RU" sz="1400"/>
        </a:p>
      </dgm:t>
    </dgm:pt>
    <dgm:pt modelId="{419C7814-EE9B-426A-A5E9-042BFEFACDAA}" type="parTrans" cxnId="{79ED8E35-A2BE-4B2E-9069-4F2BA267B33D}">
      <dgm:prSet/>
      <dgm:spPr/>
      <dgm:t>
        <a:bodyPr/>
        <a:lstStyle/>
        <a:p>
          <a:endParaRPr lang="ru-RU"/>
        </a:p>
      </dgm:t>
    </dgm:pt>
    <dgm:pt modelId="{C7795094-6DB5-4D91-9F9E-0C5AD0001A30}" type="sibTrans" cxnId="{79ED8E35-A2BE-4B2E-9069-4F2BA267B33D}">
      <dgm:prSet/>
      <dgm:spPr/>
      <dgm:t>
        <a:bodyPr/>
        <a:lstStyle/>
        <a:p>
          <a:endParaRPr lang="ru-RU"/>
        </a:p>
      </dgm:t>
    </dgm:pt>
    <dgm:pt modelId="{28FD6451-45F9-4296-BBCE-E3E90B8102E0}">
      <dgm:prSet/>
      <dgm:spPr/>
      <dgm:t>
        <a:bodyPr/>
        <a:lstStyle/>
        <a:p>
          <a:endParaRPr lang="ru-RU" sz="1400"/>
        </a:p>
      </dgm:t>
    </dgm:pt>
    <dgm:pt modelId="{2F72FD44-569C-476B-8044-6892A8D39D54}" type="parTrans" cxnId="{199ADF5D-5788-40B1-AA66-A9206F28E623}">
      <dgm:prSet/>
      <dgm:spPr/>
      <dgm:t>
        <a:bodyPr/>
        <a:lstStyle/>
        <a:p>
          <a:endParaRPr lang="ru-RU"/>
        </a:p>
      </dgm:t>
    </dgm:pt>
    <dgm:pt modelId="{54EBC7FE-99CE-43D4-B909-844D90D79D25}" type="sibTrans" cxnId="{199ADF5D-5788-40B1-AA66-A9206F28E623}">
      <dgm:prSet/>
      <dgm:spPr/>
      <dgm:t>
        <a:bodyPr/>
        <a:lstStyle/>
        <a:p>
          <a:endParaRPr lang="ru-RU"/>
        </a:p>
      </dgm:t>
    </dgm:pt>
    <dgm:pt modelId="{54969B65-E0AB-4F14-8FAC-AC3A53C308A4}">
      <dgm:prSet/>
      <dgm:spPr/>
      <dgm:t>
        <a:bodyPr/>
        <a:lstStyle/>
        <a:p>
          <a:endParaRPr lang="ru-RU" sz="1400"/>
        </a:p>
      </dgm:t>
    </dgm:pt>
    <dgm:pt modelId="{1A8C79CC-737D-47B3-9125-BF9E52A9ED44}" type="parTrans" cxnId="{D7C32E66-81EA-4D82-A505-FE7E733AE619}">
      <dgm:prSet/>
      <dgm:spPr/>
      <dgm:t>
        <a:bodyPr/>
        <a:lstStyle/>
        <a:p>
          <a:endParaRPr lang="ru-RU"/>
        </a:p>
      </dgm:t>
    </dgm:pt>
    <dgm:pt modelId="{A4E8447A-2906-4868-9FB8-53A78A892423}" type="sibTrans" cxnId="{D7C32E66-81EA-4D82-A505-FE7E733AE619}">
      <dgm:prSet/>
      <dgm:spPr/>
      <dgm:t>
        <a:bodyPr/>
        <a:lstStyle/>
        <a:p>
          <a:endParaRPr lang="ru-RU"/>
        </a:p>
      </dgm:t>
    </dgm:pt>
    <dgm:pt modelId="{4DEE234A-F768-4B72-9D96-AB0E984D0FB0}">
      <dgm:prSet/>
      <dgm:spPr/>
      <dgm:t>
        <a:bodyPr/>
        <a:lstStyle/>
        <a:p>
          <a:endParaRPr lang="ru-RU" sz="1400"/>
        </a:p>
      </dgm:t>
    </dgm:pt>
    <dgm:pt modelId="{1493922C-B4E1-4ADB-B1BD-D593609F293B}" type="parTrans" cxnId="{6AF933AA-2057-4700-99BF-1DC996F2DA47}">
      <dgm:prSet/>
      <dgm:spPr/>
      <dgm:t>
        <a:bodyPr/>
        <a:lstStyle/>
        <a:p>
          <a:endParaRPr lang="ru-RU"/>
        </a:p>
      </dgm:t>
    </dgm:pt>
    <dgm:pt modelId="{C886C9CC-4E17-49C8-965F-8B6531D0AE20}" type="sibTrans" cxnId="{6AF933AA-2057-4700-99BF-1DC996F2DA47}">
      <dgm:prSet/>
      <dgm:spPr/>
      <dgm:t>
        <a:bodyPr/>
        <a:lstStyle/>
        <a:p>
          <a:endParaRPr lang="ru-RU"/>
        </a:p>
      </dgm:t>
    </dgm:pt>
    <dgm:pt modelId="{6ECB981E-F085-4D98-9472-2BE577BE507B}">
      <dgm:prSet/>
      <dgm:spPr/>
      <dgm:t>
        <a:bodyPr/>
        <a:lstStyle/>
        <a:p>
          <a:endParaRPr lang="ru-RU" sz="1400"/>
        </a:p>
      </dgm:t>
    </dgm:pt>
    <dgm:pt modelId="{EC7F1BEB-B370-461E-8CB4-1ECA98D18C84}" type="parTrans" cxnId="{6E64CDD4-DD55-4879-97F3-53C289B68D18}">
      <dgm:prSet/>
      <dgm:spPr/>
      <dgm:t>
        <a:bodyPr/>
        <a:lstStyle/>
        <a:p>
          <a:endParaRPr lang="ru-RU"/>
        </a:p>
      </dgm:t>
    </dgm:pt>
    <dgm:pt modelId="{D3D34119-1DE8-4F0A-9806-7E2D0E5E3C70}" type="sibTrans" cxnId="{6E64CDD4-DD55-4879-97F3-53C289B68D18}">
      <dgm:prSet/>
      <dgm:spPr/>
      <dgm:t>
        <a:bodyPr/>
        <a:lstStyle/>
        <a:p>
          <a:endParaRPr lang="ru-RU"/>
        </a:p>
      </dgm:t>
    </dgm:pt>
    <dgm:pt modelId="{741C1C53-ADB0-4601-9C21-1AAE68E9BA77}">
      <dgm:prSet/>
      <dgm:spPr/>
      <dgm:t>
        <a:bodyPr/>
        <a:lstStyle/>
        <a:p>
          <a:endParaRPr lang="ru-RU" sz="1400"/>
        </a:p>
      </dgm:t>
    </dgm:pt>
    <dgm:pt modelId="{787F8F0E-AB9C-4B5E-8FD0-E0A17B99B8FC}" type="parTrans" cxnId="{46FABFBB-B13D-4D4A-BA26-7776B7A45EE0}">
      <dgm:prSet/>
      <dgm:spPr/>
      <dgm:t>
        <a:bodyPr/>
        <a:lstStyle/>
        <a:p>
          <a:endParaRPr lang="ru-RU"/>
        </a:p>
      </dgm:t>
    </dgm:pt>
    <dgm:pt modelId="{D3BA8B9C-BFDD-42F1-9379-2D68E54701DB}" type="sibTrans" cxnId="{46FABFBB-B13D-4D4A-BA26-7776B7A45EE0}">
      <dgm:prSet/>
      <dgm:spPr/>
      <dgm:t>
        <a:bodyPr/>
        <a:lstStyle/>
        <a:p>
          <a:endParaRPr lang="ru-RU"/>
        </a:p>
      </dgm:t>
    </dgm:pt>
    <dgm:pt modelId="{2EE46889-1A09-4806-B089-801B04171E60}">
      <dgm:prSet/>
      <dgm:spPr/>
      <dgm:t>
        <a:bodyPr/>
        <a:lstStyle/>
        <a:p>
          <a:endParaRPr lang="ru-RU" sz="1400"/>
        </a:p>
      </dgm:t>
    </dgm:pt>
    <dgm:pt modelId="{A6000D43-5024-43C0-8574-7AEB0E68720C}" type="parTrans" cxnId="{A1F87E69-0B9E-448D-B0F8-A8DE77958EE7}">
      <dgm:prSet/>
      <dgm:spPr/>
      <dgm:t>
        <a:bodyPr/>
        <a:lstStyle/>
        <a:p>
          <a:endParaRPr lang="ru-RU"/>
        </a:p>
      </dgm:t>
    </dgm:pt>
    <dgm:pt modelId="{67DDBE8F-98D4-49F8-8FAB-FF2F0E4F950D}" type="sibTrans" cxnId="{A1F87E69-0B9E-448D-B0F8-A8DE77958EE7}">
      <dgm:prSet/>
      <dgm:spPr/>
      <dgm:t>
        <a:bodyPr/>
        <a:lstStyle/>
        <a:p>
          <a:endParaRPr lang="ru-RU"/>
        </a:p>
      </dgm:t>
    </dgm:pt>
    <dgm:pt modelId="{C6A1BDBE-B799-45DE-8DF1-D0A56A293435}">
      <dgm:prSet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solidFill>
          <a:srgbClr val="FFC000"/>
        </a:solidFill>
      </dgm:spPr>
      <dgm:t>
        <a:bodyPr/>
        <a:lstStyle/>
        <a:p>
          <a:pPr>
            <a:spcAft>
              <a:spcPts val="0"/>
            </a:spcAft>
          </a:pP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Жилищно-коммунальное хозяйство</a:t>
          </a:r>
        </a:p>
        <a:p>
          <a:pPr>
            <a:spcAft>
              <a:spcPts val="0"/>
            </a:spcAft>
          </a:pP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324,8 тыс.рублей</a:t>
          </a:r>
        </a:p>
        <a:p>
          <a:pPr>
            <a:spcAft>
              <a:spcPts val="0"/>
            </a:spcAft>
          </a:pP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4,3%</a:t>
          </a:r>
          <a:endParaRPr lang="ru-RU" sz="1400" dirty="0">
            <a:effectLst/>
            <a:latin typeface="Times New Roman" pitchFamily="18" charset="0"/>
            <a:cs typeface="Times New Roman" pitchFamily="18" charset="0"/>
          </a:endParaRPr>
        </a:p>
      </dgm:t>
    </dgm:pt>
    <dgm:pt modelId="{B358B0F7-9D28-4C8F-9C22-734A2FEDCC8D}" type="sibTrans" cxnId="{D015EBAF-0B0F-4D0A-8F07-38D39946D720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7FE7A46F-F120-46C2-8441-BB1D9BA17B40}" type="parTrans" cxnId="{D015EBAF-0B0F-4D0A-8F07-38D39946D720}">
      <dgm:prSet custT="1"/>
      <dgm:spPr/>
      <dgm:t>
        <a:bodyPr/>
        <a:lstStyle/>
        <a:p>
          <a:endParaRPr lang="ru-RU" sz="14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FC4E895A-5CB6-4776-9D34-BC12EF08CF61}" type="pres">
      <dgm:prSet presAssocID="{1F8E4B7B-3190-492B-BA7B-9B52CE7D79BE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2672531-8C33-499F-A8B8-1F76FA72B8E1}" type="pres">
      <dgm:prSet presAssocID="{B179D74B-D7BA-4ED1-A72F-D0DA76E8417A}" presName="centerShape" presStyleLbl="node0" presStyleIdx="0" presStyleCnt="1" custScaleX="265065" custScaleY="102369" custLinFactNeighborX="655" custLinFactNeighborY="-139"/>
      <dgm:spPr/>
      <dgm:t>
        <a:bodyPr/>
        <a:lstStyle/>
        <a:p>
          <a:endParaRPr lang="ru-RU"/>
        </a:p>
      </dgm:t>
    </dgm:pt>
    <dgm:pt modelId="{2CB797D3-131D-4B40-8D1C-3C0BCCD4E26A}" type="pres">
      <dgm:prSet presAssocID="{607EE9E9-D002-42FE-B74D-D945412804DF}" presName="Name9" presStyleLbl="parChTrans1D2" presStyleIdx="0" presStyleCnt="7"/>
      <dgm:spPr/>
      <dgm:t>
        <a:bodyPr/>
        <a:lstStyle/>
        <a:p>
          <a:endParaRPr lang="ru-RU"/>
        </a:p>
      </dgm:t>
    </dgm:pt>
    <dgm:pt modelId="{9C4E9843-91FB-4B66-AD05-A718EA51A920}" type="pres">
      <dgm:prSet presAssocID="{607EE9E9-D002-42FE-B74D-D945412804DF}" presName="connTx" presStyleLbl="parChTrans1D2" presStyleIdx="0" presStyleCnt="7"/>
      <dgm:spPr/>
      <dgm:t>
        <a:bodyPr/>
        <a:lstStyle/>
        <a:p>
          <a:endParaRPr lang="ru-RU"/>
        </a:p>
      </dgm:t>
    </dgm:pt>
    <dgm:pt modelId="{9F81A141-1B04-4A03-B238-37F7A90993F2}" type="pres">
      <dgm:prSet presAssocID="{065A3735-5D80-4FA3-B867-379611BFBD38}" presName="node" presStyleLbl="node1" presStyleIdx="0" presStyleCnt="7" custScaleX="145447" custScaleY="145447" custRadScaleRad="127669" custRadScaleInc="-23090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9F81971-61A1-4CB0-8EEA-38BD69D84A68}" type="pres">
      <dgm:prSet presAssocID="{15828F25-D9DC-474E-BDB7-D0C96BB09D53}" presName="Name9" presStyleLbl="parChTrans1D2" presStyleIdx="1" presStyleCnt="7"/>
      <dgm:spPr/>
      <dgm:t>
        <a:bodyPr/>
        <a:lstStyle/>
        <a:p>
          <a:endParaRPr lang="ru-RU"/>
        </a:p>
      </dgm:t>
    </dgm:pt>
    <dgm:pt modelId="{40A4609C-9060-46DB-B6FB-91E6E6B2159D}" type="pres">
      <dgm:prSet presAssocID="{15828F25-D9DC-474E-BDB7-D0C96BB09D53}" presName="connTx" presStyleLbl="parChTrans1D2" presStyleIdx="1" presStyleCnt="7"/>
      <dgm:spPr/>
      <dgm:t>
        <a:bodyPr/>
        <a:lstStyle/>
        <a:p>
          <a:endParaRPr lang="ru-RU"/>
        </a:p>
      </dgm:t>
    </dgm:pt>
    <dgm:pt modelId="{B4689F4D-C616-4B5A-AB08-969AFEC6F29C}" type="pres">
      <dgm:prSet presAssocID="{5A305073-4AE3-4F5A-9103-E20EE30AA624}" presName="node" presStyleLbl="node1" presStyleIdx="1" presStyleCnt="7" custScaleX="151772" custScaleY="177169" custRadScaleRad="149118" custRadScaleInc="-60826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CE479B8-58DF-48DD-AC0B-D0C5FC6877CB}" type="pres">
      <dgm:prSet presAssocID="{7FE7A46F-F120-46C2-8441-BB1D9BA17B40}" presName="Name9" presStyleLbl="parChTrans1D2" presStyleIdx="2" presStyleCnt="7"/>
      <dgm:spPr/>
      <dgm:t>
        <a:bodyPr/>
        <a:lstStyle/>
        <a:p>
          <a:endParaRPr lang="ru-RU"/>
        </a:p>
      </dgm:t>
    </dgm:pt>
    <dgm:pt modelId="{6CEA8AA8-969F-4D16-AA37-493DEC7B2497}" type="pres">
      <dgm:prSet presAssocID="{7FE7A46F-F120-46C2-8441-BB1D9BA17B40}" presName="connTx" presStyleLbl="parChTrans1D2" presStyleIdx="2" presStyleCnt="7"/>
      <dgm:spPr/>
      <dgm:t>
        <a:bodyPr/>
        <a:lstStyle/>
        <a:p>
          <a:endParaRPr lang="ru-RU"/>
        </a:p>
      </dgm:t>
    </dgm:pt>
    <dgm:pt modelId="{A6529843-AF44-44C9-93DF-E3B0991FDD04}" type="pres">
      <dgm:prSet presAssocID="{C6A1BDBE-B799-45DE-8DF1-D0A56A293435}" presName="node" presStyleLbl="node1" presStyleIdx="2" presStyleCnt="7" custScaleX="145447" custScaleY="145447" custRadScaleRad="142096" custRadScaleInc="-20030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5A442AC-CDA8-474B-92EE-3D632F0EC957}" type="pres">
      <dgm:prSet presAssocID="{850BDB31-7899-47A8-8A8D-2651EE81DB1C}" presName="Name9" presStyleLbl="parChTrans1D2" presStyleIdx="3" presStyleCnt="7"/>
      <dgm:spPr/>
      <dgm:t>
        <a:bodyPr/>
        <a:lstStyle/>
        <a:p>
          <a:endParaRPr lang="ru-RU"/>
        </a:p>
      </dgm:t>
    </dgm:pt>
    <dgm:pt modelId="{B6C2774B-CEC3-4885-8925-9AD4E72E39CE}" type="pres">
      <dgm:prSet presAssocID="{850BDB31-7899-47A8-8A8D-2651EE81DB1C}" presName="connTx" presStyleLbl="parChTrans1D2" presStyleIdx="3" presStyleCnt="7"/>
      <dgm:spPr/>
      <dgm:t>
        <a:bodyPr/>
        <a:lstStyle/>
        <a:p>
          <a:endParaRPr lang="ru-RU"/>
        </a:p>
      </dgm:t>
    </dgm:pt>
    <dgm:pt modelId="{D418F6EB-147F-4047-B751-E8166DE58772}" type="pres">
      <dgm:prSet presAssocID="{948D7AA2-6A07-4029-958A-456C6A888F0B}" presName="node" presStyleLbl="node1" presStyleIdx="3" presStyleCnt="7" custAng="20796678" custFlipHor="1" custScaleX="144912" custScaleY="111617" custRadScaleRad="108015" custRadScaleInc="-22507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5D811FC-7971-4430-8A28-1798A91448B2}" type="pres">
      <dgm:prSet presAssocID="{F986B101-2D04-4E3D-8735-12066002DCA2}" presName="Name9" presStyleLbl="parChTrans1D2" presStyleIdx="4" presStyleCnt="7"/>
      <dgm:spPr/>
      <dgm:t>
        <a:bodyPr/>
        <a:lstStyle/>
        <a:p>
          <a:endParaRPr lang="ru-RU"/>
        </a:p>
      </dgm:t>
    </dgm:pt>
    <dgm:pt modelId="{DF6EDE72-0B1B-4A13-B586-C939D94F44B0}" type="pres">
      <dgm:prSet presAssocID="{F986B101-2D04-4E3D-8735-12066002DCA2}" presName="connTx" presStyleLbl="parChTrans1D2" presStyleIdx="4" presStyleCnt="7"/>
      <dgm:spPr/>
      <dgm:t>
        <a:bodyPr/>
        <a:lstStyle/>
        <a:p>
          <a:endParaRPr lang="ru-RU"/>
        </a:p>
      </dgm:t>
    </dgm:pt>
    <dgm:pt modelId="{B73BB58B-01B7-42F4-9905-9F1B2B2B2E86}" type="pres">
      <dgm:prSet presAssocID="{D3913F27-E24C-40CD-AFE9-DDAE93138E32}" presName="node" presStyleLbl="node1" presStyleIdx="4" presStyleCnt="7" custScaleX="159511" custScaleY="121726" custRadScaleRad="95936" custRadScaleInc="-23087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C211171-4868-4B1B-8C84-7AFE7DA92B72}" type="pres">
      <dgm:prSet presAssocID="{A2E5F42E-C718-432A-8A41-71BF82BBE18E}" presName="Name9" presStyleLbl="parChTrans1D2" presStyleIdx="5" presStyleCnt="7"/>
      <dgm:spPr/>
      <dgm:t>
        <a:bodyPr/>
        <a:lstStyle/>
        <a:p>
          <a:endParaRPr lang="ru-RU"/>
        </a:p>
      </dgm:t>
    </dgm:pt>
    <dgm:pt modelId="{5514A104-9BD3-4559-9BDA-E17D63A5FAED}" type="pres">
      <dgm:prSet presAssocID="{A2E5F42E-C718-432A-8A41-71BF82BBE18E}" presName="connTx" presStyleLbl="parChTrans1D2" presStyleIdx="5" presStyleCnt="7"/>
      <dgm:spPr/>
      <dgm:t>
        <a:bodyPr/>
        <a:lstStyle/>
        <a:p>
          <a:endParaRPr lang="ru-RU"/>
        </a:p>
      </dgm:t>
    </dgm:pt>
    <dgm:pt modelId="{9779251D-D94F-458D-8625-FA8430489ABD}" type="pres">
      <dgm:prSet presAssocID="{052F7232-50DC-44E8-9F5D-8FEEAEB86E33}" presName="node" presStyleLbl="node1" presStyleIdx="5" presStyleCnt="7" custScaleX="221041" custScaleY="114830" custRadScaleRad="111334" custRadScaleInc="-13701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8A04AD7-3C30-42FD-9169-981E636C19E5}" type="pres">
      <dgm:prSet presAssocID="{4199C120-FE21-41AC-9A33-F6885A63D66E}" presName="Name9" presStyleLbl="parChTrans1D2" presStyleIdx="6" presStyleCnt="7"/>
      <dgm:spPr/>
      <dgm:t>
        <a:bodyPr/>
        <a:lstStyle/>
        <a:p>
          <a:endParaRPr lang="ru-RU"/>
        </a:p>
      </dgm:t>
    </dgm:pt>
    <dgm:pt modelId="{ACABAC21-A12D-4CBC-B952-3A73C95768F1}" type="pres">
      <dgm:prSet presAssocID="{4199C120-FE21-41AC-9A33-F6885A63D66E}" presName="connTx" presStyleLbl="parChTrans1D2" presStyleIdx="6" presStyleCnt="7"/>
      <dgm:spPr/>
      <dgm:t>
        <a:bodyPr/>
        <a:lstStyle/>
        <a:p>
          <a:endParaRPr lang="ru-RU"/>
        </a:p>
      </dgm:t>
    </dgm:pt>
    <dgm:pt modelId="{21AB2C71-7445-44F1-88DA-8920B87614F7}" type="pres">
      <dgm:prSet presAssocID="{C3B366E1-35BE-4501-9211-79E56F24F0B1}" presName="node" presStyleLbl="node1" presStyleIdx="6" presStyleCnt="7" custScaleX="145447" custScaleY="122198" custRadScaleRad="92699" custRadScaleInc="19742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6FABFBB-B13D-4D4A-BA26-7776B7A45EE0}" srcId="{1F8E4B7B-3190-492B-BA7B-9B52CE7D79BE}" destId="{741C1C53-ADB0-4601-9C21-1AAE68E9BA77}" srcOrd="15" destOrd="0" parTransId="{787F8F0E-AB9C-4B5E-8FD0-E0A17B99B8FC}" sibTransId="{D3BA8B9C-BFDD-42F1-9379-2D68E54701DB}"/>
    <dgm:cxn modelId="{7F65D509-D906-4C7E-9FB5-3D0B39CB4CD7}" type="presOf" srcId="{15828F25-D9DC-474E-BDB7-D0C96BB09D53}" destId="{09F81971-61A1-4CB0-8EEA-38BD69D84A68}" srcOrd="0" destOrd="0" presId="urn:microsoft.com/office/officeart/2005/8/layout/radial1"/>
    <dgm:cxn modelId="{452DE7E2-BFBD-4189-B0C1-D4F58042CF44}" srcId="{B179D74B-D7BA-4ED1-A72F-D0DA76E8417A}" destId="{052F7232-50DC-44E8-9F5D-8FEEAEB86E33}" srcOrd="5" destOrd="0" parTransId="{A2E5F42E-C718-432A-8A41-71BF82BBE18E}" sibTransId="{71ADD2D1-68BE-4C39-A17E-3E7AC1D147F0}"/>
    <dgm:cxn modelId="{3CCC519B-3654-49C7-866D-91000212BC6A}" srcId="{B179D74B-D7BA-4ED1-A72F-D0DA76E8417A}" destId="{065A3735-5D80-4FA3-B867-379611BFBD38}" srcOrd="0" destOrd="0" parTransId="{607EE9E9-D002-42FE-B74D-D945412804DF}" sibTransId="{44CB75F3-3FAE-4B6F-BF71-2569BC52F44B}"/>
    <dgm:cxn modelId="{82CD3151-10DF-43E1-8E55-393D91A536D3}" type="presOf" srcId="{4199C120-FE21-41AC-9A33-F6885A63D66E}" destId="{ACABAC21-A12D-4CBC-B952-3A73C95768F1}" srcOrd="1" destOrd="0" presId="urn:microsoft.com/office/officeart/2005/8/layout/radial1"/>
    <dgm:cxn modelId="{B6EBD744-2FC9-4DB6-AADB-A0DC8052B6D6}" srcId="{1F8E4B7B-3190-492B-BA7B-9B52CE7D79BE}" destId="{DAB78C95-2ABE-43A1-8C52-982D711CBBD3}" srcOrd="7" destOrd="0" parTransId="{68E9A88C-222F-4CBE-8233-E72B4E8D0964}" sibTransId="{6F327190-DB13-42A5-981B-3AAC049E85D9}"/>
    <dgm:cxn modelId="{B66FB733-7548-4194-8D47-8697BF09C22C}" type="presOf" srcId="{4199C120-FE21-41AC-9A33-F6885A63D66E}" destId="{38A04AD7-3C30-42FD-9169-981E636C19E5}" srcOrd="0" destOrd="0" presId="urn:microsoft.com/office/officeart/2005/8/layout/radial1"/>
    <dgm:cxn modelId="{62680DEC-9C34-439E-B5E6-62FFB572AD0F}" srcId="{1F8E4B7B-3190-492B-BA7B-9B52CE7D79BE}" destId="{3FAF614F-E111-4CCB-86C3-AD6B6950CF5A}" srcOrd="9" destOrd="0" parTransId="{62F22F46-97B3-4776-9088-8B2D67E1DD78}" sibTransId="{EF0EA7DB-F32A-4220-89A0-6BB29D5CB53B}"/>
    <dgm:cxn modelId="{A1F87E69-0B9E-448D-B0F8-A8DE77958EE7}" srcId="{1F8E4B7B-3190-492B-BA7B-9B52CE7D79BE}" destId="{2EE46889-1A09-4806-B089-801B04171E60}" srcOrd="16" destOrd="0" parTransId="{A6000D43-5024-43C0-8574-7AEB0E68720C}" sibTransId="{67DDBE8F-98D4-49F8-8FAB-FF2F0E4F950D}"/>
    <dgm:cxn modelId="{79ED8E35-A2BE-4B2E-9069-4F2BA267B33D}" srcId="{1F8E4B7B-3190-492B-BA7B-9B52CE7D79BE}" destId="{BFF29C8B-E435-4586-9B3B-5CD319718742}" srcOrd="10" destOrd="0" parTransId="{419C7814-EE9B-426A-A5E9-042BFEFACDAA}" sibTransId="{C7795094-6DB5-4D91-9F9E-0C5AD0001A30}"/>
    <dgm:cxn modelId="{D7C32E66-81EA-4D82-A505-FE7E733AE619}" srcId="{1F8E4B7B-3190-492B-BA7B-9B52CE7D79BE}" destId="{54969B65-E0AB-4F14-8FAC-AC3A53C308A4}" srcOrd="12" destOrd="0" parTransId="{1A8C79CC-737D-47B3-9125-BF9E52A9ED44}" sibTransId="{A4E8447A-2906-4868-9FB8-53A78A892423}"/>
    <dgm:cxn modelId="{69C21D26-200D-4F07-8DFC-375F80AB5A35}" type="presOf" srcId="{A2E5F42E-C718-432A-8A41-71BF82BBE18E}" destId="{5514A104-9BD3-4559-9BDA-E17D63A5FAED}" srcOrd="1" destOrd="0" presId="urn:microsoft.com/office/officeart/2005/8/layout/radial1"/>
    <dgm:cxn modelId="{3B63E48E-8750-4538-AAD4-FC4888F20A57}" type="presOf" srcId="{1F8E4B7B-3190-492B-BA7B-9B52CE7D79BE}" destId="{FC4E895A-5CB6-4776-9D34-BC12EF08CF61}" srcOrd="0" destOrd="0" presId="urn:microsoft.com/office/officeart/2005/8/layout/radial1"/>
    <dgm:cxn modelId="{6AF933AA-2057-4700-99BF-1DC996F2DA47}" srcId="{1F8E4B7B-3190-492B-BA7B-9B52CE7D79BE}" destId="{4DEE234A-F768-4B72-9D96-AB0E984D0FB0}" srcOrd="13" destOrd="0" parTransId="{1493922C-B4E1-4ADB-B1BD-D593609F293B}" sibTransId="{C886C9CC-4E17-49C8-965F-8B6531D0AE20}"/>
    <dgm:cxn modelId="{46DA0BE8-F673-40C8-A134-E84FC85E64CB}" type="presOf" srcId="{850BDB31-7899-47A8-8A8D-2651EE81DB1C}" destId="{B6C2774B-CEC3-4885-8925-9AD4E72E39CE}" srcOrd="1" destOrd="0" presId="urn:microsoft.com/office/officeart/2005/8/layout/radial1"/>
    <dgm:cxn modelId="{6E64CDD4-DD55-4879-97F3-53C289B68D18}" srcId="{1F8E4B7B-3190-492B-BA7B-9B52CE7D79BE}" destId="{6ECB981E-F085-4D98-9472-2BE577BE507B}" srcOrd="14" destOrd="0" parTransId="{EC7F1BEB-B370-461E-8CB4-1ECA98D18C84}" sibTransId="{D3D34119-1DE8-4F0A-9806-7E2D0E5E3C70}"/>
    <dgm:cxn modelId="{45E384C0-1AE4-49DF-8578-0BF320361397}" type="presOf" srcId="{15828F25-D9DC-474E-BDB7-D0C96BB09D53}" destId="{40A4609C-9060-46DB-B6FB-91E6E6B2159D}" srcOrd="1" destOrd="0" presId="urn:microsoft.com/office/officeart/2005/8/layout/radial1"/>
    <dgm:cxn modelId="{772AAF1E-BAD1-4AC7-A11E-46EFCFCC3F45}" srcId="{1F8E4B7B-3190-492B-BA7B-9B52CE7D79BE}" destId="{F62287E6-B8D7-4BF8-B2CD-9BB47DA6CC3F}" srcOrd="8" destOrd="0" parTransId="{784B67E4-7427-485C-964B-FC04C79BA646}" sibTransId="{DEDA7E1E-93E9-4BE0-8563-B2A55B7186D9}"/>
    <dgm:cxn modelId="{4A5B6785-DDA1-4310-A3C5-423BDC558515}" type="presOf" srcId="{F986B101-2D04-4E3D-8735-12066002DCA2}" destId="{E5D811FC-7971-4430-8A28-1798A91448B2}" srcOrd="0" destOrd="0" presId="urn:microsoft.com/office/officeart/2005/8/layout/radial1"/>
    <dgm:cxn modelId="{7EBE80D3-2686-4266-9E3F-C18B1C9C1D82}" type="presOf" srcId="{948D7AA2-6A07-4029-958A-456C6A888F0B}" destId="{D418F6EB-147F-4047-B751-E8166DE58772}" srcOrd="0" destOrd="0" presId="urn:microsoft.com/office/officeart/2005/8/layout/radial1"/>
    <dgm:cxn modelId="{FE0BCF8E-D340-454A-9D1E-33E5D03F5E12}" srcId="{1F8E4B7B-3190-492B-BA7B-9B52CE7D79BE}" destId="{56AAF225-5D0C-4A0D-BEB7-105BB5E777DF}" srcOrd="1" destOrd="0" parTransId="{26DC4018-436F-46AB-8945-1FE7E07EAD0E}" sibTransId="{E0152153-8D94-4B8E-83BA-7CFDB2DE7512}"/>
    <dgm:cxn modelId="{EE5ED6C8-3C2A-4568-8D0F-8E9F80CDB84E}" srcId="{B179D74B-D7BA-4ED1-A72F-D0DA76E8417A}" destId="{948D7AA2-6A07-4029-958A-456C6A888F0B}" srcOrd="3" destOrd="0" parTransId="{850BDB31-7899-47A8-8A8D-2651EE81DB1C}" sibTransId="{5E26D90B-22ED-4AB4-8D07-24D8137BEB98}"/>
    <dgm:cxn modelId="{FB20F822-177B-4BA5-8D63-A940CF701DD6}" srcId="{1F8E4B7B-3190-492B-BA7B-9B52CE7D79BE}" destId="{B179D74B-D7BA-4ED1-A72F-D0DA76E8417A}" srcOrd="0" destOrd="0" parTransId="{2593081F-B3F6-458C-9839-9366C7AB704F}" sibTransId="{C467CE14-FCF4-4A26-A9B5-33DBF19BA512}"/>
    <dgm:cxn modelId="{1AB39086-C25E-4ABE-878B-C30FE6484202}" srcId="{B179D74B-D7BA-4ED1-A72F-D0DA76E8417A}" destId="{5A305073-4AE3-4F5A-9103-E20EE30AA624}" srcOrd="1" destOrd="0" parTransId="{15828F25-D9DC-474E-BDB7-D0C96BB09D53}" sibTransId="{E9C62FCB-D719-489F-AD23-B2692E2F13DF}"/>
    <dgm:cxn modelId="{5BD57CC7-A30A-4AFD-BEA1-2C21B47AD9F1}" type="presOf" srcId="{D3913F27-E24C-40CD-AFE9-DDAE93138E32}" destId="{B73BB58B-01B7-42F4-9905-9F1B2B2B2E86}" srcOrd="0" destOrd="0" presId="urn:microsoft.com/office/officeart/2005/8/layout/radial1"/>
    <dgm:cxn modelId="{199ADF5D-5788-40B1-AA66-A9206F28E623}" srcId="{1F8E4B7B-3190-492B-BA7B-9B52CE7D79BE}" destId="{28FD6451-45F9-4296-BBCE-E3E90B8102E0}" srcOrd="11" destOrd="0" parTransId="{2F72FD44-569C-476B-8044-6892A8D39D54}" sibTransId="{54EBC7FE-99CE-43D4-B909-844D90D79D25}"/>
    <dgm:cxn modelId="{8D09AD1C-03C1-4A68-8625-C44A00B79205}" type="presOf" srcId="{065A3735-5D80-4FA3-B867-379611BFBD38}" destId="{9F81A141-1B04-4A03-B238-37F7A90993F2}" srcOrd="0" destOrd="0" presId="urn:microsoft.com/office/officeart/2005/8/layout/radial1"/>
    <dgm:cxn modelId="{6A522AAC-6EFC-460F-84DA-A39C2E3540C3}" type="presOf" srcId="{607EE9E9-D002-42FE-B74D-D945412804DF}" destId="{2CB797D3-131D-4B40-8D1C-3C0BCCD4E26A}" srcOrd="0" destOrd="0" presId="urn:microsoft.com/office/officeart/2005/8/layout/radial1"/>
    <dgm:cxn modelId="{23CEE28E-039D-4B99-A27B-82758B3C89BF}" type="presOf" srcId="{A2E5F42E-C718-432A-8A41-71BF82BBE18E}" destId="{BC211171-4868-4B1B-8C84-7AFE7DA92B72}" srcOrd="0" destOrd="0" presId="urn:microsoft.com/office/officeart/2005/8/layout/radial1"/>
    <dgm:cxn modelId="{A90314BE-DB16-4FBF-945F-479D7B31631D}" type="presOf" srcId="{F986B101-2D04-4E3D-8735-12066002DCA2}" destId="{DF6EDE72-0B1B-4A13-B586-C939D94F44B0}" srcOrd="1" destOrd="0" presId="urn:microsoft.com/office/officeart/2005/8/layout/radial1"/>
    <dgm:cxn modelId="{11A3A830-89C3-4808-AC61-8E85488CA6E5}" type="presOf" srcId="{850BDB31-7899-47A8-8A8D-2651EE81DB1C}" destId="{A5A442AC-CDA8-474B-92EE-3D632F0EC957}" srcOrd="0" destOrd="0" presId="urn:microsoft.com/office/officeart/2005/8/layout/radial1"/>
    <dgm:cxn modelId="{D015EBAF-0B0F-4D0A-8F07-38D39946D720}" srcId="{B179D74B-D7BA-4ED1-A72F-D0DA76E8417A}" destId="{C6A1BDBE-B799-45DE-8DF1-D0A56A293435}" srcOrd="2" destOrd="0" parTransId="{7FE7A46F-F120-46C2-8441-BB1D9BA17B40}" sibTransId="{B358B0F7-9D28-4C8F-9C22-734A2FEDCC8D}"/>
    <dgm:cxn modelId="{D8D1C779-7E54-4CB9-A245-C0365224A5FB}" type="presOf" srcId="{052F7232-50DC-44E8-9F5D-8FEEAEB86E33}" destId="{9779251D-D94F-458D-8625-FA8430489ABD}" srcOrd="0" destOrd="0" presId="urn:microsoft.com/office/officeart/2005/8/layout/radial1"/>
    <dgm:cxn modelId="{63747DA2-2B5D-40FA-93AD-B6689CE961A9}" type="presOf" srcId="{607EE9E9-D002-42FE-B74D-D945412804DF}" destId="{9C4E9843-91FB-4B66-AD05-A718EA51A920}" srcOrd="1" destOrd="0" presId="urn:microsoft.com/office/officeart/2005/8/layout/radial1"/>
    <dgm:cxn modelId="{C74358BA-7E63-4FCC-B6B9-50D46A881993}" type="presOf" srcId="{B179D74B-D7BA-4ED1-A72F-D0DA76E8417A}" destId="{22672531-8C33-499F-A8B8-1F76FA72B8E1}" srcOrd="0" destOrd="0" presId="urn:microsoft.com/office/officeart/2005/8/layout/radial1"/>
    <dgm:cxn modelId="{6C83E83A-D321-4E68-BFB5-4FB4DF3157AD}" type="presOf" srcId="{7FE7A46F-F120-46C2-8441-BB1D9BA17B40}" destId="{6CEA8AA8-969F-4D16-AA37-493DEC7B2497}" srcOrd="1" destOrd="0" presId="urn:microsoft.com/office/officeart/2005/8/layout/radial1"/>
    <dgm:cxn modelId="{15A2BEBA-BFD5-4334-8A52-9A9D47155D92}" srcId="{1F8E4B7B-3190-492B-BA7B-9B52CE7D79BE}" destId="{2C5A668E-7D5C-4ABF-8FFC-18A5A96A1DA9}" srcOrd="2" destOrd="0" parTransId="{90B2D13E-1E7D-4C52-B871-EA356C089E73}" sibTransId="{CB361F55-463C-460A-ABD2-F8D352C625BB}"/>
    <dgm:cxn modelId="{1B2D08A9-FD2B-4C26-B84F-A6C6038E479D}" srcId="{B179D74B-D7BA-4ED1-A72F-D0DA76E8417A}" destId="{C3B366E1-35BE-4501-9211-79E56F24F0B1}" srcOrd="6" destOrd="0" parTransId="{4199C120-FE21-41AC-9A33-F6885A63D66E}" sibTransId="{AB4F022C-2B6F-4D5A-8949-0266BBDB6FAD}"/>
    <dgm:cxn modelId="{CC52372C-3F24-4976-B368-F722462C358C}" srcId="{1F8E4B7B-3190-492B-BA7B-9B52CE7D79BE}" destId="{B84009C1-1397-4DD5-89E8-97AF7D6E1DC0}" srcOrd="5" destOrd="0" parTransId="{A25F939E-937A-4E54-8470-45BEA4B44D22}" sibTransId="{9D171216-9D62-46A2-88BD-E280D347225E}"/>
    <dgm:cxn modelId="{67B53CC9-EAD6-4807-A826-60948956F288}" srcId="{B179D74B-D7BA-4ED1-A72F-D0DA76E8417A}" destId="{D3913F27-E24C-40CD-AFE9-DDAE93138E32}" srcOrd="4" destOrd="0" parTransId="{F986B101-2D04-4E3D-8735-12066002DCA2}" sibTransId="{CB8E9DCB-886A-4917-B75A-D6CABEF1A2D5}"/>
    <dgm:cxn modelId="{9FF6B04E-1FDA-4993-8EF8-BBA82FC843CC}" type="presOf" srcId="{5A305073-4AE3-4F5A-9103-E20EE30AA624}" destId="{B4689F4D-C616-4B5A-AB08-969AFEC6F29C}" srcOrd="0" destOrd="0" presId="urn:microsoft.com/office/officeart/2005/8/layout/radial1"/>
    <dgm:cxn modelId="{8AE47085-71AE-4175-8ED3-4993CCE27308}" type="presOf" srcId="{C3B366E1-35BE-4501-9211-79E56F24F0B1}" destId="{21AB2C71-7445-44F1-88DA-8920B87614F7}" srcOrd="0" destOrd="0" presId="urn:microsoft.com/office/officeart/2005/8/layout/radial1"/>
    <dgm:cxn modelId="{0056C6F0-81D1-47C9-84A7-691B8A3373C5}" srcId="{1F8E4B7B-3190-492B-BA7B-9B52CE7D79BE}" destId="{BEB47B71-2B2B-471B-8254-6425DC3467DC}" srcOrd="3" destOrd="0" parTransId="{A40E38AA-33C7-4DB5-8CB8-FD872031BB8E}" sibTransId="{D6935280-0094-491F-B9B5-09793877922D}"/>
    <dgm:cxn modelId="{FAA567FD-F4EA-4150-92AF-9D888BABB7B5}" type="presOf" srcId="{7FE7A46F-F120-46C2-8441-BB1D9BA17B40}" destId="{6CE479B8-58DF-48DD-AC0B-D0C5FC6877CB}" srcOrd="0" destOrd="0" presId="urn:microsoft.com/office/officeart/2005/8/layout/radial1"/>
    <dgm:cxn modelId="{A8874F13-6538-48E1-A11B-C8286704D7D5}" srcId="{1F8E4B7B-3190-492B-BA7B-9B52CE7D79BE}" destId="{5A1914C5-A470-4C7F-BD45-3BF4A505E61B}" srcOrd="6" destOrd="0" parTransId="{71F6EE6C-D40F-43B8-9966-BC7473CFE9A1}" sibTransId="{FA038D41-E7F2-46FE-BE06-27D296653FF9}"/>
    <dgm:cxn modelId="{74181810-410D-4DD9-BA65-624BC33E792F}" srcId="{1F8E4B7B-3190-492B-BA7B-9B52CE7D79BE}" destId="{12DE6670-7AE1-4322-9259-28A3BD2796B6}" srcOrd="4" destOrd="0" parTransId="{DF948D65-6815-4523-B8A9-C249219E992E}" sibTransId="{344CD693-323B-42FB-880B-B9B8A805CF9F}"/>
    <dgm:cxn modelId="{27EF929D-DD9B-4B8B-A2C0-11A10CE4887F}" type="presOf" srcId="{C6A1BDBE-B799-45DE-8DF1-D0A56A293435}" destId="{A6529843-AF44-44C9-93DF-E3B0991FDD04}" srcOrd="0" destOrd="0" presId="urn:microsoft.com/office/officeart/2005/8/layout/radial1"/>
    <dgm:cxn modelId="{71CC0CD8-6E41-449D-9218-D7E2E8C77AFA}" type="presParOf" srcId="{FC4E895A-5CB6-4776-9D34-BC12EF08CF61}" destId="{22672531-8C33-499F-A8B8-1F76FA72B8E1}" srcOrd="0" destOrd="0" presId="urn:microsoft.com/office/officeart/2005/8/layout/radial1"/>
    <dgm:cxn modelId="{ED4BB1C1-B98D-4162-87EB-75095123E682}" type="presParOf" srcId="{FC4E895A-5CB6-4776-9D34-BC12EF08CF61}" destId="{2CB797D3-131D-4B40-8D1C-3C0BCCD4E26A}" srcOrd="1" destOrd="0" presId="urn:microsoft.com/office/officeart/2005/8/layout/radial1"/>
    <dgm:cxn modelId="{02070757-9C51-4F90-BFF4-11D9920722A0}" type="presParOf" srcId="{2CB797D3-131D-4B40-8D1C-3C0BCCD4E26A}" destId="{9C4E9843-91FB-4B66-AD05-A718EA51A920}" srcOrd="0" destOrd="0" presId="urn:microsoft.com/office/officeart/2005/8/layout/radial1"/>
    <dgm:cxn modelId="{EF7F9E84-3FB4-468D-B470-444A9D734AA0}" type="presParOf" srcId="{FC4E895A-5CB6-4776-9D34-BC12EF08CF61}" destId="{9F81A141-1B04-4A03-B238-37F7A90993F2}" srcOrd="2" destOrd="0" presId="urn:microsoft.com/office/officeart/2005/8/layout/radial1"/>
    <dgm:cxn modelId="{8E627F83-381F-46CA-B5E2-DB2C62C29C4F}" type="presParOf" srcId="{FC4E895A-5CB6-4776-9D34-BC12EF08CF61}" destId="{09F81971-61A1-4CB0-8EEA-38BD69D84A68}" srcOrd="3" destOrd="0" presId="urn:microsoft.com/office/officeart/2005/8/layout/radial1"/>
    <dgm:cxn modelId="{41C8309D-AB9C-41AA-82C7-86F94383AD59}" type="presParOf" srcId="{09F81971-61A1-4CB0-8EEA-38BD69D84A68}" destId="{40A4609C-9060-46DB-B6FB-91E6E6B2159D}" srcOrd="0" destOrd="0" presId="urn:microsoft.com/office/officeart/2005/8/layout/radial1"/>
    <dgm:cxn modelId="{8269A3E2-5C9E-42A6-92C9-B0DFE3099CB8}" type="presParOf" srcId="{FC4E895A-5CB6-4776-9D34-BC12EF08CF61}" destId="{B4689F4D-C616-4B5A-AB08-969AFEC6F29C}" srcOrd="4" destOrd="0" presId="urn:microsoft.com/office/officeart/2005/8/layout/radial1"/>
    <dgm:cxn modelId="{342FAD68-2895-4720-A1BA-032BC4934D6F}" type="presParOf" srcId="{FC4E895A-5CB6-4776-9D34-BC12EF08CF61}" destId="{6CE479B8-58DF-48DD-AC0B-D0C5FC6877CB}" srcOrd="5" destOrd="0" presId="urn:microsoft.com/office/officeart/2005/8/layout/radial1"/>
    <dgm:cxn modelId="{D3918132-3402-4224-A10E-FFF6F9AB133C}" type="presParOf" srcId="{6CE479B8-58DF-48DD-AC0B-D0C5FC6877CB}" destId="{6CEA8AA8-969F-4D16-AA37-493DEC7B2497}" srcOrd="0" destOrd="0" presId="urn:microsoft.com/office/officeart/2005/8/layout/radial1"/>
    <dgm:cxn modelId="{91639F97-DBEE-442A-B911-96002ED6D0D7}" type="presParOf" srcId="{FC4E895A-5CB6-4776-9D34-BC12EF08CF61}" destId="{A6529843-AF44-44C9-93DF-E3B0991FDD04}" srcOrd="6" destOrd="0" presId="urn:microsoft.com/office/officeart/2005/8/layout/radial1"/>
    <dgm:cxn modelId="{872EEA37-470F-4CF0-B1D2-EDBF0D5ECA0F}" type="presParOf" srcId="{FC4E895A-5CB6-4776-9D34-BC12EF08CF61}" destId="{A5A442AC-CDA8-474B-92EE-3D632F0EC957}" srcOrd="7" destOrd="0" presId="urn:microsoft.com/office/officeart/2005/8/layout/radial1"/>
    <dgm:cxn modelId="{0D7A4A58-85DE-4744-8252-1AA16A8AD5FB}" type="presParOf" srcId="{A5A442AC-CDA8-474B-92EE-3D632F0EC957}" destId="{B6C2774B-CEC3-4885-8925-9AD4E72E39CE}" srcOrd="0" destOrd="0" presId="urn:microsoft.com/office/officeart/2005/8/layout/radial1"/>
    <dgm:cxn modelId="{69C03A13-78B0-433D-A5DC-701A624AAB71}" type="presParOf" srcId="{FC4E895A-5CB6-4776-9D34-BC12EF08CF61}" destId="{D418F6EB-147F-4047-B751-E8166DE58772}" srcOrd="8" destOrd="0" presId="urn:microsoft.com/office/officeart/2005/8/layout/radial1"/>
    <dgm:cxn modelId="{FB26BC09-5A40-42AB-BD45-45E633CF3FFF}" type="presParOf" srcId="{FC4E895A-5CB6-4776-9D34-BC12EF08CF61}" destId="{E5D811FC-7971-4430-8A28-1798A91448B2}" srcOrd="9" destOrd="0" presId="urn:microsoft.com/office/officeart/2005/8/layout/radial1"/>
    <dgm:cxn modelId="{FC86B5E3-C95C-4556-A23A-DA780C7B4050}" type="presParOf" srcId="{E5D811FC-7971-4430-8A28-1798A91448B2}" destId="{DF6EDE72-0B1B-4A13-B586-C939D94F44B0}" srcOrd="0" destOrd="0" presId="urn:microsoft.com/office/officeart/2005/8/layout/radial1"/>
    <dgm:cxn modelId="{B20A2493-0309-4669-8A57-3CF1D94CD102}" type="presParOf" srcId="{FC4E895A-5CB6-4776-9D34-BC12EF08CF61}" destId="{B73BB58B-01B7-42F4-9905-9F1B2B2B2E86}" srcOrd="10" destOrd="0" presId="urn:microsoft.com/office/officeart/2005/8/layout/radial1"/>
    <dgm:cxn modelId="{AADE3A10-990B-4595-8220-63F085F35129}" type="presParOf" srcId="{FC4E895A-5CB6-4776-9D34-BC12EF08CF61}" destId="{BC211171-4868-4B1B-8C84-7AFE7DA92B72}" srcOrd="11" destOrd="0" presId="urn:microsoft.com/office/officeart/2005/8/layout/radial1"/>
    <dgm:cxn modelId="{B4DBA062-C08F-427C-ACA9-A05EFF38A0B7}" type="presParOf" srcId="{BC211171-4868-4B1B-8C84-7AFE7DA92B72}" destId="{5514A104-9BD3-4559-9BDA-E17D63A5FAED}" srcOrd="0" destOrd="0" presId="urn:microsoft.com/office/officeart/2005/8/layout/radial1"/>
    <dgm:cxn modelId="{7FC87BEE-81EE-4FB5-94C2-50AF44503562}" type="presParOf" srcId="{FC4E895A-5CB6-4776-9D34-BC12EF08CF61}" destId="{9779251D-D94F-458D-8625-FA8430489ABD}" srcOrd="12" destOrd="0" presId="urn:microsoft.com/office/officeart/2005/8/layout/radial1"/>
    <dgm:cxn modelId="{698E30B4-36A9-4AA7-B5F3-F80BDB2ABF6E}" type="presParOf" srcId="{FC4E895A-5CB6-4776-9D34-BC12EF08CF61}" destId="{38A04AD7-3C30-42FD-9169-981E636C19E5}" srcOrd="13" destOrd="0" presId="urn:microsoft.com/office/officeart/2005/8/layout/radial1"/>
    <dgm:cxn modelId="{DF886D84-3AF9-49A8-B957-1F87239A732A}" type="presParOf" srcId="{38A04AD7-3C30-42FD-9169-981E636C19E5}" destId="{ACABAC21-A12D-4CBC-B952-3A73C95768F1}" srcOrd="0" destOrd="0" presId="urn:microsoft.com/office/officeart/2005/8/layout/radial1"/>
    <dgm:cxn modelId="{69220220-4BAA-4540-8EF3-B5C0D66FC933}" type="presParOf" srcId="{FC4E895A-5CB6-4776-9D34-BC12EF08CF61}" destId="{21AB2C71-7445-44F1-88DA-8920B87614F7}" srcOrd="14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17D4731-E778-4229-ADC1-3054A5537D2B}" type="doc">
      <dgm:prSet loTypeId="urn:microsoft.com/office/officeart/2005/8/layout/venn1" loCatId="relationship" qsTypeId="urn:microsoft.com/office/officeart/2005/8/quickstyle/3d3" qsCatId="3D" csTypeId="urn:microsoft.com/office/officeart/2005/8/colors/accent1_2" csCatId="accent1" phldr="1"/>
      <dgm:spPr/>
    </dgm:pt>
    <dgm:pt modelId="{DBFC0E42-52C3-41AC-9D55-3ACB6CC85CB4}">
      <dgm:prSet phldrT="[Текст]" custT="1"/>
      <dgm:spPr>
        <a:solidFill>
          <a:srgbClr val="00B0F0">
            <a:alpha val="50000"/>
          </a:srgbClr>
        </a:solidFill>
      </dgm:spPr>
      <dgm:t>
        <a:bodyPr/>
        <a:lstStyle/>
        <a:p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876,2 тыс. рублей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9B5EAC6F-797B-4A84-96CA-DCA7CC53AA9E}" type="parTrans" cxnId="{A8583FBA-F4DF-47DF-B1FE-06F909D07976}">
      <dgm:prSet/>
      <dgm:spPr/>
      <dgm:t>
        <a:bodyPr/>
        <a:lstStyle/>
        <a:p>
          <a:endParaRPr lang="ru-RU"/>
        </a:p>
      </dgm:t>
    </dgm:pt>
    <dgm:pt modelId="{8D9DF96D-5F05-4582-AAE8-1B1998DE7A99}" type="sibTrans" cxnId="{A8583FBA-F4DF-47DF-B1FE-06F909D07976}">
      <dgm:prSet/>
      <dgm:spPr/>
      <dgm:t>
        <a:bodyPr/>
        <a:lstStyle/>
        <a:p>
          <a:endParaRPr lang="ru-RU"/>
        </a:p>
      </dgm:t>
    </dgm:pt>
    <dgm:pt modelId="{7D40F476-0546-4DC1-BB6A-4F8DD0F3633C}">
      <dgm:prSet phldrT="[Текст]" custT="1"/>
      <dgm:spPr>
        <a:solidFill>
          <a:schemeClr val="accent5">
            <a:lumMod val="60000"/>
            <a:lumOff val="40000"/>
            <a:alpha val="50000"/>
          </a:schemeClr>
        </a:solidFill>
      </dgm:spPr>
      <dgm:t>
        <a:bodyPr/>
        <a:lstStyle/>
        <a:p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7054,7 тыс. рублей</a:t>
          </a:r>
          <a:endParaRPr lang="ru-RU" sz="2400" dirty="0">
            <a:latin typeface="Times New Roman" pitchFamily="18" charset="0"/>
            <a:cs typeface="Times New Roman" pitchFamily="18" charset="0"/>
          </a:endParaRPr>
        </a:p>
      </dgm:t>
    </dgm:pt>
    <dgm:pt modelId="{AA082BDB-F738-4B52-8418-F48EBC1D9ED3}" type="sibTrans" cxnId="{F1BC3F74-8D18-4752-A66A-F579289E38F3}">
      <dgm:prSet/>
      <dgm:spPr/>
      <dgm:t>
        <a:bodyPr/>
        <a:lstStyle/>
        <a:p>
          <a:endParaRPr lang="ru-RU"/>
        </a:p>
      </dgm:t>
    </dgm:pt>
    <dgm:pt modelId="{7DE25F09-9A21-4C6F-B842-CE2E35AB9A99}" type="parTrans" cxnId="{F1BC3F74-8D18-4752-A66A-F579289E38F3}">
      <dgm:prSet/>
      <dgm:spPr/>
      <dgm:t>
        <a:bodyPr/>
        <a:lstStyle/>
        <a:p>
          <a:endParaRPr lang="ru-RU"/>
        </a:p>
      </dgm:t>
    </dgm:pt>
    <dgm:pt modelId="{0CCA2EBD-E007-40E2-BC0A-B9FC89413435}" type="pres">
      <dgm:prSet presAssocID="{517D4731-E778-4229-ADC1-3054A5537D2B}" presName="compositeShape" presStyleCnt="0">
        <dgm:presLayoutVars>
          <dgm:chMax val="7"/>
          <dgm:dir/>
          <dgm:resizeHandles val="exact"/>
        </dgm:presLayoutVars>
      </dgm:prSet>
      <dgm:spPr/>
    </dgm:pt>
    <dgm:pt modelId="{780274D5-3C8B-4693-9DBA-38420241D3FC}" type="pres">
      <dgm:prSet presAssocID="{7D40F476-0546-4DC1-BB6A-4F8DD0F3633C}" presName="circ1" presStyleLbl="vennNode1" presStyleIdx="0" presStyleCnt="2" custScaleX="137730" custScaleY="126885" custLinFactX="-200000" custLinFactNeighborX="-269610" custLinFactNeighborY="-17764"/>
      <dgm:spPr/>
      <dgm:t>
        <a:bodyPr/>
        <a:lstStyle/>
        <a:p>
          <a:endParaRPr lang="ru-RU"/>
        </a:p>
      </dgm:t>
    </dgm:pt>
    <dgm:pt modelId="{13135B4C-4AC9-43E6-AF2F-D7E23FABF6CB}" type="pres">
      <dgm:prSet presAssocID="{7D40F476-0546-4DC1-BB6A-4F8DD0F3633C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30DA2D8-C1F0-4BB3-8F56-836B6D54BAEA}" type="pres">
      <dgm:prSet presAssocID="{DBFC0E42-52C3-41AC-9D55-3ACB6CC85CB4}" presName="circ2" presStyleLbl="vennNode1" presStyleIdx="1" presStyleCnt="2" custScaleX="107037" custScaleY="43000" custLinFactNeighborX="-18380" custLinFactNeighborY="45962"/>
      <dgm:spPr/>
      <dgm:t>
        <a:bodyPr/>
        <a:lstStyle/>
        <a:p>
          <a:endParaRPr lang="ru-RU"/>
        </a:p>
      </dgm:t>
    </dgm:pt>
    <dgm:pt modelId="{8C300156-AF83-44F4-9572-C69CB6AE81BB}" type="pres">
      <dgm:prSet presAssocID="{DBFC0E42-52C3-41AC-9D55-3ACB6CC85CB4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A346F63-89EC-4AF2-A165-F5B7E5BCE93B}" type="presOf" srcId="{7D40F476-0546-4DC1-BB6A-4F8DD0F3633C}" destId="{780274D5-3C8B-4693-9DBA-38420241D3FC}" srcOrd="0" destOrd="0" presId="urn:microsoft.com/office/officeart/2005/8/layout/venn1"/>
    <dgm:cxn modelId="{F0D69DE8-D19C-45F6-B123-0F36E651BC47}" type="presOf" srcId="{DBFC0E42-52C3-41AC-9D55-3ACB6CC85CB4}" destId="{E30DA2D8-C1F0-4BB3-8F56-836B6D54BAEA}" srcOrd="0" destOrd="0" presId="urn:microsoft.com/office/officeart/2005/8/layout/venn1"/>
    <dgm:cxn modelId="{F1BC3F74-8D18-4752-A66A-F579289E38F3}" srcId="{517D4731-E778-4229-ADC1-3054A5537D2B}" destId="{7D40F476-0546-4DC1-BB6A-4F8DD0F3633C}" srcOrd="0" destOrd="0" parTransId="{7DE25F09-9A21-4C6F-B842-CE2E35AB9A99}" sibTransId="{AA082BDB-F738-4B52-8418-F48EBC1D9ED3}"/>
    <dgm:cxn modelId="{3DD05895-6765-411E-AED3-CF579942F709}" type="presOf" srcId="{7D40F476-0546-4DC1-BB6A-4F8DD0F3633C}" destId="{13135B4C-4AC9-43E6-AF2F-D7E23FABF6CB}" srcOrd="1" destOrd="0" presId="urn:microsoft.com/office/officeart/2005/8/layout/venn1"/>
    <dgm:cxn modelId="{A8583FBA-F4DF-47DF-B1FE-06F909D07976}" srcId="{517D4731-E778-4229-ADC1-3054A5537D2B}" destId="{DBFC0E42-52C3-41AC-9D55-3ACB6CC85CB4}" srcOrd="1" destOrd="0" parTransId="{9B5EAC6F-797B-4A84-96CA-DCA7CC53AA9E}" sibTransId="{8D9DF96D-5F05-4582-AAE8-1B1998DE7A99}"/>
    <dgm:cxn modelId="{C0627ECE-30CF-468D-9897-631EA2780A94}" type="presOf" srcId="{517D4731-E778-4229-ADC1-3054A5537D2B}" destId="{0CCA2EBD-E007-40E2-BC0A-B9FC89413435}" srcOrd="0" destOrd="0" presId="urn:microsoft.com/office/officeart/2005/8/layout/venn1"/>
    <dgm:cxn modelId="{26B7EEF6-4A91-408E-8491-5AA0757064C5}" type="presOf" srcId="{DBFC0E42-52C3-41AC-9D55-3ACB6CC85CB4}" destId="{8C300156-AF83-44F4-9572-C69CB6AE81BB}" srcOrd="1" destOrd="0" presId="urn:microsoft.com/office/officeart/2005/8/layout/venn1"/>
    <dgm:cxn modelId="{E0AF677E-975A-41E7-AE7C-0FAAF46A00CC}" type="presParOf" srcId="{0CCA2EBD-E007-40E2-BC0A-B9FC89413435}" destId="{780274D5-3C8B-4693-9DBA-38420241D3FC}" srcOrd="0" destOrd="0" presId="urn:microsoft.com/office/officeart/2005/8/layout/venn1"/>
    <dgm:cxn modelId="{2D8CE777-21A6-4A5C-8885-E6276DBE1E35}" type="presParOf" srcId="{0CCA2EBD-E007-40E2-BC0A-B9FC89413435}" destId="{13135B4C-4AC9-43E6-AF2F-D7E23FABF6CB}" srcOrd="1" destOrd="0" presId="urn:microsoft.com/office/officeart/2005/8/layout/venn1"/>
    <dgm:cxn modelId="{D09C7E64-6DCD-4EB5-8109-3B085D48318E}" type="presParOf" srcId="{0CCA2EBD-E007-40E2-BC0A-B9FC89413435}" destId="{E30DA2D8-C1F0-4BB3-8F56-836B6D54BAEA}" srcOrd="2" destOrd="0" presId="urn:microsoft.com/office/officeart/2005/8/layout/venn1"/>
    <dgm:cxn modelId="{B5D46E41-F5D9-4A76-9F6C-FB9BAB3E1490}" type="presParOf" srcId="{0CCA2EBD-E007-40E2-BC0A-B9FC89413435}" destId="{8C300156-AF83-44F4-9572-C69CB6AE81BB}" srcOrd="3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672531-8C33-499F-A8B8-1F76FA72B8E1}">
      <dsp:nvSpPr>
        <dsp:cNvPr id="0" name=""/>
        <dsp:cNvSpPr/>
      </dsp:nvSpPr>
      <dsp:spPr>
        <a:xfrm>
          <a:off x="2988996" y="2208218"/>
          <a:ext cx="3757529" cy="1451170"/>
        </a:xfrm>
        <a:prstGeom prst="ellipse">
          <a:avLst/>
        </a:prstGeom>
        <a:gradFill rotWithShape="1">
          <a:gsLst>
            <a:gs pos="0">
              <a:schemeClr val="accent5">
                <a:lumMod val="95000"/>
              </a:schemeClr>
            </a:gs>
            <a:gs pos="100000">
              <a:schemeClr val="accent5"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reflection blurRad="38100" stA="26000" endPos="23000" dist="25400" dir="5400000" sy="-100000" rotWithShape="0"/>
        </a:effectLst>
        <a:scene3d>
          <a:camera prst="orthographicFront"/>
          <a:lightRig rig="threePt" dir="t">
            <a:rot lat="0" lon="0" rev="7500000"/>
          </a:lightRig>
        </a:scene3d>
        <a:sp3d contourW="14605" prstMaterial="plastic">
          <a:bevelT w="50800"/>
          <a:contourClr>
            <a:schemeClr val="accent5">
              <a:shade val="30000"/>
              <a:satMod val="120000"/>
            </a:schemeClr>
          </a:contourClr>
        </a:sp3d>
      </dsp:spPr>
      <dsp:style>
        <a:lnRef idx="0">
          <a:schemeClr val="accent5"/>
        </a:lnRef>
        <a:fillRef idx="3">
          <a:schemeClr val="accent5"/>
        </a:fillRef>
        <a:effectRef idx="3">
          <a:schemeClr val="accent5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Всего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400" kern="1200" dirty="0" smtClean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7 467,5 </a:t>
          </a:r>
          <a:r>
            <a:rPr lang="ru-RU" sz="1400" kern="1200" dirty="0" err="1" smtClean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тыс.рублей</a:t>
          </a:r>
          <a:endParaRPr lang="ru-RU" sz="1400" kern="1200" dirty="0">
            <a:solidFill>
              <a:schemeClr val="tx1"/>
            </a:solidFill>
            <a:effectLst/>
            <a:latin typeface="Times New Roman" pitchFamily="18" charset="0"/>
            <a:cs typeface="Times New Roman" pitchFamily="18" charset="0"/>
          </a:endParaRPr>
        </a:p>
      </dsp:txBody>
      <dsp:txXfrm>
        <a:off x="3539273" y="2420737"/>
        <a:ext cx="2656975" cy="1026132"/>
      </dsp:txXfrm>
    </dsp:sp>
    <dsp:sp modelId="{2CB797D3-131D-4B40-8D1C-3C0BCCD4E26A}">
      <dsp:nvSpPr>
        <dsp:cNvPr id="0" name=""/>
        <dsp:cNvSpPr/>
      </dsp:nvSpPr>
      <dsp:spPr>
        <a:xfrm rot="12613212">
          <a:off x="3360190" y="2188379"/>
          <a:ext cx="503589" cy="27905"/>
        </a:xfrm>
        <a:custGeom>
          <a:avLst/>
          <a:gdLst/>
          <a:ahLst/>
          <a:cxnLst/>
          <a:rect l="0" t="0" r="0" b="0"/>
          <a:pathLst>
            <a:path>
              <a:moveTo>
                <a:pt x="0" y="13952"/>
              </a:moveTo>
              <a:lnTo>
                <a:pt x="503589" y="13952"/>
              </a:lnTo>
            </a:path>
          </a:pathLst>
        </a:custGeom>
        <a:noFill/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 rot="10800000">
        <a:off x="3599394" y="2189742"/>
        <a:ext cx="25179" cy="25179"/>
      </dsp:txXfrm>
    </dsp:sp>
    <dsp:sp modelId="{9F81A141-1B04-4A03-B238-37F7A90993F2}">
      <dsp:nvSpPr>
        <dsp:cNvPr id="0" name=""/>
        <dsp:cNvSpPr/>
      </dsp:nvSpPr>
      <dsp:spPr>
        <a:xfrm>
          <a:off x="1472675" y="525790"/>
          <a:ext cx="2061839" cy="2061839"/>
        </a:xfrm>
        <a:prstGeom prst="ellipse">
          <a:avLst/>
        </a:prstGeom>
        <a:solidFill>
          <a:srgbClr val="FFC000"/>
        </a:solidFill>
        <a:ln w="9525" cap="flat" cmpd="sng" algn="ctr">
          <a:solidFill>
            <a:schemeClr val="accent1"/>
          </a:solidFill>
          <a:prstDash val="solid"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400" kern="1200" dirty="0" smtClean="0">
              <a:effectLst/>
              <a:latin typeface="Times New Roman" pitchFamily="18" charset="0"/>
              <a:cs typeface="Times New Roman" pitchFamily="18" charset="0"/>
            </a:rPr>
            <a:t>Дорожный хозяйство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400" kern="1200" dirty="0" smtClean="0">
              <a:effectLst/>
              <a:latin typeface="Times New Roman" pitchFamily="18" charset="0"/>
              <a:cs typeface="Times New Roman" pitchFamily="18" charset="0"/>
            </a:rPr>
            <a:t>693,7 тыс. рублей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400" kern="1200" dirty="0" smtClean="0">
              <a:effectLst/>
              <a:latin typeface="Times New Roman" pitchFamily="18" charset="0"/>
              <a:cs typeface="Times New Roman" pitchFamily="18" charset="0"/>
            </a:rPr>
            <a:t>9,3 %</a:t>
          </a:r>
          <a:endParaRPr lang="ru-RU" sz="1400" kern="1200" dirty="0">
            <a:effectLst/>
            <a:latin typeface="Times New Roman" pitchFamily="18" charset="0"/>
            <a:cs typeface="Times New Roman" pitchFamily="18" charset="0"/>
          </a:endParaRPr>
        </a:p>
      </dsp:txBody>
      <dsp:txXfrm>
        <a:off x="1774624" y="827739"/>
        <a:ext cx="1457941" cy="1457941"/>
      </dsp:txXfrm>
    </dsp:sp>
    <dsp:sp modelId="{09F81971-61A1-4CB0-8EEA-38BD69D84A68}">
      <dsp:nvSpPr>
        <dsp:cNvPr id="0" name=""/>
        <dsp:cNvSpPr/>
      </dsp:nvSpPr>
      <dsp:spPr>
        <a:xfrm rot="9902656">
          <a:off x="2816537" y="3399023"/>
          <a:ext cx="514767" cy="27905"/>
        </a:xfrm>
        <a:custGeom>
          <a:avLst/>
          <a:gdLst/>
          <a:ahLst/>
          <a:cxnLst/>
          <a:rect l="0" t="0" r="0" b="0"/>
          <a:pathLst>
            <a:path>
              <a:moveTo>
                <a:pt x="0" y="13952"/>
              </a:moveTo>
              <a:lnTo>
                <a:pt x="514767" y="13952"/>
              </a:lnTo>
            </a:path>
          </a:pathLst>
        </a:custGeom>
        <a:noFill/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 rot="10800000">
        <a:off x="3061052" y="3400107"/>
        <a:ext cx="25738" cy="25738"/>
      </dsp:txXfrm>
    </dsp:sp>
    <dsp:sp modelId="{B4689F4D-C616-4B5A-AB08-969AFEC6F29C}">
      <dsp:nvSpPr>
        <dsp:cNvPr id="0" name=""/>
        <dsp:cNvSpPr/>
      </dsp:nvSpPr>
      <dsp:spPr>
        <a:xfrm>
          <a:off x="700859" y="2503752"/>
          <a:ext cx="2151501" cy="2511526"/>
        </a:xfrm>
        <a:prstGeom prst="ellipse">
          <a:avLst/>
        </a:prstGeom>
        <a:solidFill>
          <a:srgbClr val="FFC000"/>
        </a:solidFill>
        <a:ln w="9525" cap="flat" cmpd="sng" algn="ctr">
          <a:solidFill>
            <a:schemeClr val="accent1"/>
          </a:solidFill>
          <a:prstDash val="solid"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400" kern="1200" dirty="0" smtClean="0">
              <a:effectLst/>
              <a:latin typeface="Times New Roman" pitchFamily="18" charset="0"/>
              <a:cs typeface="Times New Roman" pitchFamily="18" charset="0"/>
            </a:rPr>
            <a:t>Мобилизационная и вневойсковая подготовка 69,9 тыс. рублей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effectLst/>
              <a:latin typeface="Times New Roman" pitchFamily="18" charset="0"/>
              <a:cs typeface="Times New Roman" pitchFamily="18" charset="0"/>
            </a:rPr>
            <a:t> 0,9%</a:t>
          </a:r>
          <a:endParaRPr lang="ru-RU" sz="1400" kern="1200" dirty="0">
            <a:effectLst/>
            <a:latin typeface="Times New Roman" pitchFamily="18" charset="0"/>
            <a:cs typeface="Times New Roman" pitchFamily="18" charset="0"/>
          </a:endParaRPr>
        </a:p>
      </dsp:txBody>
      <dsp:txXfrm>
        <a:off x="1015939" y="2871556"/>
        <a:ext cx="1521341" cy="1775918"/>
      </dsp:txXfrm>
    </dsp:sp>
    <dsp:sp modelId="{6CE479B8-58DF-48DD-AC0B-D0C5FC6877CB}">
      <dsp:nvSpPr>
        <dsp:cNvPr id="0" name=""/>
        <dsp:cNvSpPr/>
      </dsp:nvSpPr>
      <dsp:spPr>
        <a:xfrm rot="19266281">
          <a:off x="5576649" y="1975575"/>
          <a:ext cx="923121" cy="27905"/>
        </a:xfrm>
        <a:custGeom>
          <a:avLst/>
          <a:gdLst/>
          <a:ahLst/>
          <a:cxnLst/>
          <a:rect l="0" t="0" r="0" b="0"/>
          <a:pathLst>
            <a:path>
              <a:moveTo>
                <a:pt x="0" y="13952"/>
              </a:moveTo>
              <a:lnTo>
                <a:pt x="923121" y="13952"/>
              </a:lnTo>
            </a:path>
          </a:pathLst>
        </a:custGeom>
        <a:noFill/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6015131" y="1966450"/>
        <a:ext cx="46156" cy="46156"/>
      </dsp:txXfrm>
    </dsp:sp>
    <dsp:sp modelId="{A6529843-AF44-44C9-93DF-E3B0991FDD04}">
      <dsp:nvSpPr>
        <dsp:cNvPr id="0" name=""/>
        <dsp:cNvSpPr/>
      </dsp:nvSpPr>
      <dsp:spPr>
        <a:xfrm>
          <a:off x="6168879" y="21481"/>
          <a:ext cx="2061839" cy="2061839"/>
        </a:xfrm>
        <a:prstGeom prst="ellipse">
          <a:avLst/>
        </a:prstGeom>
        <a:solidFill>
          <a:srgbClr val="FFC000"/>
        </a:solidFill>
        <a:ln w="9525" cap="flat" cmpd="sng" algn="ctr">
          <a:solidFill>
            <a:schemeClr val="accent1"/>
          </a:solidFill>
          <a:prstDash val="solid"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400" kern="1200" dirty="0" smtClean="0">
              <a:effectLst/>
              <a:latin typeface="Times New Roman" pitchFamily="18" charset="0"/>
              <a:cs typeface="Times New Roman" pitchFamily="18" charset="0"/>
            </a:rPr>
            <a:t>Жилищно-коммунальное хозяйство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400" kern="1200" dirty="0" smtClean="0">
              <a:effectLst/>
              <a:latin typeface="Times New Roman" pitchFamily="18" charset="0"/>
              <a:cs typeface="Times New Roman" pitchFamily="18" charset="0"/>
            </a:rPr>
            <a:t>324,8 тыс.рублей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400" kern="1200" dirty="0" smtClean="0">
              <a:effectLst/>
              <a:latin typeface="Times New Roman" pitchFamily="18" charset="0"/>
              <a:cs typeface="Times New Roman" pitchFamily="18" charset="0"/>
            </a:rPr>
            <a:t>4,3%</a:t>
          </a:r>
          <a:endParaRPr lang="ru-RU" sz="1400" kern="1200" dirty="0">
            <a:effectLst/>
            <a:latin typeface="Times New Roman" pitchFamily="18" charset="0"/>
            <a:cs typeface="Times New Roman" pitchFamily="18" charset="0"/>
          </a:endParaRPr>
        </a:p>
      </dsp:txBody>
      <dsp:txXfrm>
        <a:off x="6470828" y="323430"/>
        <a:ext cx="1457941" cy="1457941"/>
      </dsp:txXfrm>
    </dsp:sp>
    <dsp:sp modelId="{A5A442AC-CDA8-474B-92EE-3D632F0EC957}">
      <dsp:nvSpPr>
        <dsp:cNvPr id="0" name=""/>
        <dsp:cNvSpPr/>
      </dsp:nvSpPr>
      <dsp:spPr>
        <a:xfrm rot="11198101">
          <a:off x="6105063" y="3096553"/>
          <a:ext cx="563520" cy="27905"/>
        </a:xfrm>
        <a:custGeom>
          <a:avLst/>
          <a:gdLst/>
          <a:ahLst/>
          <a:cxnLst/>
          <a:rect l="0" t="0" r="0" b="0"/>
          <a:pathLst>
            <a:path>
              <a:moveTo>
                <a:pt x="0" y="13952"/>
              </a:moveTo>
              <a:lnTo>
                <a:pt x="563520" y="13952"/>
              </a:lnTo>
            </a:path>
          </a:pathLst>
        </a:custGeom>
        <a:noFill/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 rot="10800000">
        <a:off x="6372735" y="3096418"/>
        <a:ext cx="28176" cy="28176"/>
      </dsp:txXfrm>
    </dsp:sp>
    <dsp:sp modelId="{D418F6EB-147F-4047-B751-E8166DE58772}">
      <dsp:nvSpPr>
        <dsp:cNvPr id="0" name=""/>
        <dsp:cNvSpPr/>
      </dsp:nvSpPr>
      <dsp:spPr>
        <a:xfrm rot="803322" flipH="1">
          <a:off x="6095433" y="2404955"/>
          <a:ext cx="2054254" cy="1582269"/>
        </a:xfrm>
        <a:prstGeom prst="ellipse">
          <a:avLst/>
        </a:prstGeom>
        <a:solidFill>
          <a:srgbClr val="FFC000"/>
        </a:solidFill>
        <a:ln w="9525" cap="flat" cmpd="sng" algn="ctr">
          <a:solidFill>
            <a:schemeClr val="accent1"/>
          </a:solidFill>
          <a:prstDash val="solid"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effectLst/>
              <a:latin typeface="Times New Roman" pitchFamily="18" charset="0"/>
              <a:cs typeface="Times New Roman" pitchFamily="18" charset="0"/>
            </a:rPr>
            <a:t>Физическая культура 1,0 тыс. рублей    0,01%</a:t>
          </a:r>
          <a:endParaRPr lang="ru-RU" sz="1400" kern="1200" dirty="0">
            <a:effectLst/>
            <a:latin typeface="Times New Roman" pitchFamily="18" charset="0"/>
            <a:cs typeface="Times New Roman" pitchFamily="18" charset="0"/>
          </a:endParaRPr>
        </a:p>
      </dsp:txBody>
      <dsp:txXfrm>
        <a:off x="6396272" y="2636673"/>
        <a:ext cx="1452576" cy="1118833"/>
      </dsp:txXfrm>
    </dsp:sp>
    <dsp:sp modelId="{E5D811FC-7971-4430-8A28-1798A91448B2}">
      <dsp:nvSpPr>
        <dsp:cNvPr id="0" name=""/>
        <dsp:cNvSpPr/>
      </dsp:nvSpPr>
      <dsp:spPr>
        <a:xfrm rot="3425563">
          <a:off x="5261653" y="3737076"/>
          <a:ext cx="269883" cy="27905"/>
        </a:xfrm>
        <a:custGeom>
          <a:avLst/>
          <a:gdLst/>
          <a:ahLst/>
          <a:cxnLst/>
          <a:rect l="0" t="0" r="0" b="0"/>
          <a:pathLst>
            <a:path>
              <a:moveTo>
                <a:pt x="0" y="13952"/>
              </a:moveTo>
              <a:lnTo>
                <a:pt x="269883" y="13952"/>
              </a:lnTo>
            </a:path>
          </a:pathLst>
        </a:custGeom>
        <a:noFill/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5389848" y="3744282"/>
        <a:ext cx="13494" cy="13494"/>
      </dsp:txXfrm>
    </dsp:sp>
    <dsp:sp modelId="{B73BB58B-01B7-42F4-9905-9F1B2B2B2E86}">
      <dsp:nvSpPr>
        <dsp:cNvPr id="0" name=""/>
        <dsp:cNvSpPr/>
      </dsp:nvSpPr>
      <dsp:spPr>
        <a:xfrm>
          <a:off x="4839907" y="3775135"/>
          <a:ext cx="2261208" cy="1725573"/>
        </a:xfrm>
        <a:prstGeom prst="ellipse">
          <a:avLst/>
        </a:prstGeom>
        <a:solidFill>
          <a:srgbClr val="FFC000"/>
        </a:solidFill>
        <a:ln w="9525" cap="flat" cmpd="sng" algn="ctr">
          <a:solidFill>
            <a:schemeClr val="accent1"/>
          </a:solidFill>
          <a:prstDash val="solid"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400" kern="1200" dirty="0" smtClean="0">
              <a:effectLst/>
              <a:latin typeface="Times New Roman" pitchFamily="18" charset="0"/>
              <a:cs typeface="Times New Roman" pitchFamily="18" charset="0"/>
            </a:rPr>
            <a:t>Общегосударственные вопросы 4131,8 тыс. рублей  55,3%</a:t>
          </a:r>
          <a:endParaRPr lang="ru-RU" sz="1400" kern="1200" dirty="0">
            <a:effectLst/>
            <a:latin typeface="Times New Roman" pitchFamily="18" charset="0"/>
            <a:cs typeface="Times New Roman" pitchFamily="18" charset="0"/>
          </a:endParaRPr>
        </a:p>
      </dsp:txBody>
      <dsp:txXfrm>
        <a:off x="5171053" y="4027839"/>
        <a:ext cx="1598916" cy="1220165"/>
      </dsp:txXfrm>
    </dsp:sp>
    <dsp:sp modelId="{BC211171-4868-4B1B-8C84-7AFE7DA92B72}">
      <dsp:nvSpPr>
        <dsp:cNvPr id="0" name=""/>
        <dsp:cNvSpPr/>
      </dsp:nvSpPr>
      <dsp:spPr>
        <a:xfrm rot="7953227">
          <a:off x="3859355" y="3770964"/>
          <a:ext cx="454063" cy="27905"/>
        </a:xfrm>
        <a:custGeom>
          <a:avLst/>
          <a:gdLst/>
          <a:ahLst/>
          <a:cxnLst/>
          <a:rect l="0" t="0" r="0" b="0"/>
          <a:pathLst>
            <a:path>
              <a:moveTo>
                <a:pt x="0" y="13952"/>
              </a:moveTo>
              <a:lnTo>
                <a:pt x="454063" y="13952"/>
              </a:lnTo>
            </a:path>
          </a:pathLst>
        </a:custGeom>
        <a:noFill/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 rot="10800000">
        <a:off x="4075036" y="3773565"/>
        <a:ext cx="22703" cy="22703"/>
      </dsp:txXfrm>
    </dsp:sp>
    <dsp:sp modelId="{9779251D-D94F-458D-8625-FA8430489ABD}">
      <dsp:nvSpPr>
        <dsp:cNvPr id="0" name=""/>
        <dsp:cNvSpPr/>
      </dsp:nvSpPr>
      <dsp:spPr>
        <a:xfrm>
          <a:off x="1691686" y="3872885"/>
          <a:ext cx="3133450" cy="1627816"/>
        </a:xfrm>
        <a:prstGeom prst="ellipse">
          <a:avLst/>
        </a:prstGeom>
        <a:solidFill>
          <a:srgbClr val="FFC000"/>
        </a:solidFill>
        <a:ln w="9525" cap="flat" cmpd="sng" algn="ctr">
          <a:solidFill>
            <a:schemeClr val="accent1"/>
          </a:solidFill>
          <a:prstDash val="solid"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400" b="0" kern="1200" dirty="0" smtClean="0">
              <a:effectLst/>
              <a:latin typeface="Times New Roman" pitchFamily="18" charset="0"/>
              <a:cs typeface="Times New Roman" pitchFamily="18" charset="0"/>
            </a:rPr>
            <a:t>Защита населения и территории от чрезвычайных ситуаций – 98,0 тыс. рублей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400" b="0" kern="1200" dirty="0" smtClean="0">
              <a:effectLst/>
              <a:latin typeface="Times New Roman" pitchFamily="18" charset="0"/>
              <a:cs typeface="Times New Roman" pitchFamily="18" charset="0"/>
            </a:rPr>
            <a:t>1,3 %</a:t>
          </a:r>
          <a:endParaRPr lang="ru-RU" sz="1400" b="0" kern="1200" dirty="0">
            <a:effectLst/>
            <a:latin typeface="Times New Roman" pitchFamily="18" charset="0"/>
            <a:cs typeface="Times New Roman" pitchFamily="18" charset="0"/>
          </a:endParaRPr>
        </a:p>
      </dsp:txBody>
      <dsp:txXfrm>
        <a:off x="2150569" y="4111273"/>
        <a:ext cx="2215684" cy="1151040"/>
      </dsp:txXfrm>
    </dsp:sp>
    <dsp:sp modelId="{38A04AD7-3C30-42FD-9169-981E636C19E5}">
      <dsp:nvSpPr>
        <dsp:cNvPr id="0" name=""/>
        <dsp:cNvSpPr/>
      </dsp:nvSpPr>
      <dsp:spPr>
        <a:xfrm rot="16111470">
          <a:off x="4657304" y="2007409"/>
          <a:ext cx="373907" cy="27905"/>
        </a:xfrm>
        <a:custGeom>
          <a:avLst/>
          <a:gdLst/>
          <a:ahLst/>
          <a:cxnLst/>
          <a:rect l="0" t="0" r="0" b="0"/>
          <a:pathLst>
            <a:path>
              <a:moveTo>
                <a:pt x="0" y="13952"/>
              </a:moveTo>
              <a:lnTo>
                <a:pt x="373907" y="13952"/>
              </a:lnTo>
            </a:path>
          </a:pathLst>
        </a:custGeom>
        <a:noFill/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 rot="10800000">
        <a:off x="4834910" y="2012014"/>
        <a:ext cx="18695" cy="18695"/>
      </dsp:txXfrm>
    </dsp:sp>
    <dsp:sp modelId="{21AB2C71-7445-44F1-88DA-8920B87614F7}">
      <dsp:nvSpPr>
        <dsp:cNvPr id="0" name=""/>
        <dsp:cNvSpPr/>
      </dsp:nvSpPr>
      <dsp:spPr>
        <a:xfrm>
          <a:off x="3786219" y="102409"/>
          <a:ext cx="2061839" cy="1732264"/>
        </a:xfrm>
        <a:prstGeom prst="ellipse">
          <a:avLst/>
        </a:prstGeom>
        <a:solidFill>
          <a:srgbClr val="FFC000"/>
        </a:solidFill>
        <a:ln w="9525" cap="flat" cmpd="sng" algn="ctr">
          <a:solidFill>
            <a:schemeClr val="accent1"/>
          </a:solidFill>
          <a:prstDash val="solid"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400" kern="1200" dirty="0" smtClean="0">
              <a:effectLst/>
              <a:latin typeface="Times New Roman" pitchFamily="18" charset="0"/>
              <a:cs typeface="Times New Roman" pitchFamily="18" charset="0"/>
            </a:rPr>
            <a:t>Культура, кинематография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400" kern="1200" dirty="0" smtClean="0">
              <a:effectLst/>
              <a:latin typeface="Times New Roman" pitchFamily="18" charset="0"/>
              <a:cs typeface="Times New Roman" pitchFamily="18" charset="0"/>
            </a:rPr>
            <a:t>2148,3тыс. рублей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effectLst/>
              <a:latin typeface="Times New Roman" pitchFamily="18" charset="0"/>
              <a:cs typeface="Times New Roman" pitchFamily="18" charset="0"/>
            </a:rPr>
            <a:t>28,8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effectLst/>
              <a:latin typeface="Times New Roman" pitchFamily="18" charset="0"/>
              <a:cs typeface="Times New Roman" pitchFamily="18" charset="0"/>
            </a:rPr>
            <a:t>%</a:t>
          </a:r>
          <a:endParaRPr lang="ru-RU" sz="1400" kern="1200" dirty="0">
            <a:effectLst/>
            <a:latin typeface="Times New Roman" pitchFamily="18" charset="0"/>
            <a:cs typeface="Times New Roman" pitchFamily="18" charset="0"/>
          </a:endParaRPr>
        </a:p>
      </dsp:txBody>
      <dsp:txXfrm>
        <a:off x="4088168" y="356093"/>
        <a:ext cx="1457941" cy="122489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80274D5-3C8B-4693-9DBA-38420241D3FC}">
      <dsp:nvSpPr>
        <dsp:cNvPr id="0" name=""/>
        <dsp:cNvSpPr/>
      </dsp:nvSpPr>
      <dsp:spPr>
        <a:xfrm>
          <a:off x="-153926" y="0"/>
          <a:ext cx="2970181" cy="2736306"/>
        </a:xfrm>
        <a:prstGeom prst="ellipse">
          <a:avLst/>
        </a:prstGeom>
        <a:solidFill>
          <a:schemeClr val="accent5">
            <a:lumMod val="60000"/>
            <a:lumOff val="40000"/>
            <a:alpha val="5000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7054,7 тыс. рублей</a:t>
          </a:r>
          <a:endParaRPr lang="ru-RU" sz="2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60828" y="322669"/>
        <a:ext cx="1712537" cy="2090967"/>
      </dsp:txXfrm>
    </dsp:sp>
    <dsp:sp modelId="{E30DA2D8-C1F0-4BB3-8F56-836B6D54BAEA}">
      <dsp:nvSpPr>
        <dsp:cNvPr id="0" name=""/>
        <dsp:cNvSpPr/>
      </dsp:nvSpPr>
      <dsp:spPr>
        <a:xfrm>
          <a:off x="1334907" y="2163361"/>
          <a:ext cx="2308279" cy="927305"/>
        </a:xfrm>
        <a:prstGeom prst="ellipse">
          <a:avLst/>
        </a:prstGeom>
        <a:solidFill>
          <a:srgbClr val="00B0F0">
            <a:alpha val="50000"/>
          </a:srgb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876,2 тыс. рублей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989959" y="2272710"/>
        <a:ext cx="1330899" cy="70860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5A4C79-5ED1-4DAD-90EB-9B8EC6A42A78}" type="datetimeFigureOut">
              <a:rPr lang="ru-RU" smtClean="0"/>
              <a:pPr/>
              <a:t>15.02.2016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A418AA-48E1-4AB7-BC54-E2C0A418E31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17874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0DDB68-DC08-44B6-A706-8C98C2F3225E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456964" y="274638"/>
            <a:ext cx="8230073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6964" y="1600200"/>
            <a:ext cx="4038349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647107" y="1600200"/>
            <a:ext cx="403993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456964" y="3938589"/>
            <a:ext cx="4038349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7107" y="3938589"/>
            <a:ext cx="403993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77E114-6936-4D08-B4D4-449ECC124D3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305120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15.02.2016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15.02.2016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15.02.2016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15.02.2016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&#1087;&#1088;&#1086;&#1075;&#1088;&#1072;&#1084;&#1084;&#1099;/&#1076;&#1086;&#1089;&#1090;&#1091;&#1087;&#1085;&#1072;&#1103;%20&#1089;&#1088;&#1077;&#1076;&#1072;.docx" TargetMode="Externa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slide" Target="slide6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14571" y="4221088"/>
            <a:ext cx="6400800" cy="1232332"/>
          </a:xfr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 fontScale="92500" lnSpcReduction="20000"/>
          </a:bodyPr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                                                                         </a:t>
            </a:r>
            <a:r>
              <a:rPr lang="x-none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бюджет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Гагаринского </a:t>
            </a:r>
            <a:r>
              <a:rPr lang="x-none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x-none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сельского </a:t>
            </a:r>
            <a:r>
              <a:rPr lang="x-none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поселения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Морозовского района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x-none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x-none" b="1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x-none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x-none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год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23528" y="908720"/>
            <a:ext cx="8424935" cy="92333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Бюджет для граждан</a:t>
            </a:r>
            <a:endParaRPr lang="ru-RU" sz="5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36782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6"/>
          <p:cNvSpPr>
            <a:spLocks noGrp="1" noChangeArrowheads="1"/>
          </p:cNvSpPr>
          <p:nvPr>
            <p:ph type="title"/>
          </p:nvPr>
        </p:nvSpPr>
        <p:spPr>
          <a:xfrm>
            <a:off x="313003" y="298837"/>
            <a:ext cx="8467109" cy="556121"/>
          </a:xfrm>
          <a:solidFill>
            <a:srgbClr val="CCFFFF"/>
          </a:solidFill>
          <a:ln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/>
          <a:lstStyle/>
          <a:p>
            <a:pPr marL="0" indent="0" algn="ctr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</a:rPr>
              <a:t>Классификация 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</a:rPr>
              <a:t>расходов бюджета по разделам</a:t>
            </a:r>
          </a:p>
        </p:txBody>
      </p:sp>
      <p:pic>
        <p:nvPicPr>
          <p:cNvPr id="20483" name="Picture 7" descr="Физ-ра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950" y="981075"/>
            <a:ext cx="717550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4" name="Picture 9" descr="ЖКХ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981075"/>
            <a:ext cx="755376" cy="5285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5" name="Picture 12" descr="Культура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7000" y="981075"/>
            <a:ext cx="722313" cy="50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6" name="Picture 14" descr="нац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613" y="981075"/>
            <a:ext cx="647700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7" name="Picture 17" descr="Общегос-е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981075"/>
            <a:ext cx="719138" cy="50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9" name="Picture 19" descr="Соц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7750" y="981075"/>
            <a:ext cx="717550" cy="53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90" name="Line 20"/>
          <p:cNvSpPr>
            <a:spLocks noChangeShapeType="1"/>
          </p:cNvSpPr>
          <p:nvPr/>
        </p:nvSpPr>
        <p:spPr bwMode="auto">
          <a:xfrm>
            <a:off x="1476375" y="1484313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491" name="Text Box 21"/>
          <p:cNvSpPr txBox="1">
            <a:spLocks noChangeArrowheads="1"/>
          </p:cNvSpPr>
          <p:nvPr/>
        </p:nvSpPr>
        <p:spPr bwMode="auto">
          <a:xfrm>
            <a:off x="107950" y="2349500"/>
            <a:ext cx="1079500" cy="553998"/>
          </a:xfrm>
          <a:prstGeom prst="rect">
            <a:avLst/>
          </a:prstGeom>
          <a:solidFill>
            <a:srgbClr val="DDDDDD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1000" b="1" dirty="0" err="1">
                <a:latin typeface="Times New Roman" pitchFamily="18" charset="0"/>
              </a:rPr>
              <a:t>Общегосударст-венные</a:t>
            </a:r>
            <a:r>
              <a:rPr lang="ru-RU" altLang="ru-RU" sz="1000" b="1" dirty="0">
                <a:latin typeface="Times New Roman" pitchFamily="18" charset="0"/>
              </a:rPr>
              <a:t> вопросы</a:t>
            </a:r>
          </a:p>
        </p:txBody>
      </p:sp>
      <p:sp>
        <p:nvSpPr>
          <p:cNvPr id="20492" name="Text Box 26"/>
          <p:cNvSpPr txBox="1">
            <a:spLocks noChangeArrowheads="1"/>
          </p:cNvSpPr>
          <p:nvPr/>
        </p:nvSpPr>
        <p:spPr bwMode="auto">
          <a:xfrm>
            <a:off x="1692275" y="2349500"/>
            <a:ext cx="1298575" cy="707886"/>
          </a:xfrm>
          <a:prstGeom prst="rect">
            <a:avLst/>
          </a:prstGeom>
          <a:solidFill>
            <a:srgbClr val="DDDDDD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1000" b="1" dirty="0">
                <a:latin typeface="Times New Roman" pitchFamily="18" charset="0"/>
              </a:rPr>
              <a:t>Национальная безопасность и правоохранительная деятельность</a:t>
            </a:r>
          </a:p>
        </p:txBody>
      </p:sp>
      <p:sp>
        <p:nvSpPr>
          <p:cNvPr id="20493" name="Line 27"/>
          <p:cNvSpPr>
            <a:spLocks noChangeShapeType="1"/>
          </p:cNvSpPr>
          <p:nvPr/>
        </p:nvSpPr>
        <p:spPr bwMode="auto">
          <a:xfrm>
            <a:off x="2339975" y="1484313"/>
            <a:ext cx="0" cy="8651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494" name="Text Box 33"/>
          <p:cNvSpPr txBox="1">
            <a:spLocks noChangeArrowheads="1"/>
          </p:cNvSpPr>
          <p:nvPr/>
        </p:nvSpPr>
        <p:spPr bwMode="auto">
          <a:xfrm>
            <a:off x="2881312" y="1744663"/>
            <a:ext cx="1402655" cy="553998"/>
          </a:xfrm>
          <a:prstGeom prst="rect">
            <a:avLst/>
          </a:prstGeom>
          <a:solidFill>
            <a:srgbClr val="DDDDDD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1000" b="1" dirty="0">
                <a:latin typeface="Times New Roman" pitchFamily="18" charset="0"/>
              </a:rPr>
              <a:t>Жилищно-коммунальное хозяйство</a:t>
            </a:r>
          </a:p>
        </p:txBody>
      </p:sp>
      <p:sp>
        <p:nvSpPr>
          <p:cNvPr id="20495" name="Line 34"/>
          <p:cNvSpPr>
            <a:spLocks noChangeShapeType="1"/>
          </p:cNvSpPr>
          <p:nvPr/>
        </p:nvSpPr>
        <p:spPr bwMode="auto">
          <a:xfrm>
            <a:off x="3419475" y="1470025"/>
            <a:ext cx="0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497" name="Line 37"/>
          <p:cNvSpPr>
            <a:spLocks noChangeShapeType="1"/>
          </p:cNvSpPr>
          <p:nvPr/>
        </p:nvSpPr>
        <p:spPr bwMode="auto">
          <a:xfrm>
            <a:off x="4068763" y="1484313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499" name="Text Box 39"/>
          <p:cNvSpPr txBox="1">
            <a:spLocks noChangeArrowheads="1"/>
          </p:cNvSpPr>
          <p:nvPr/>
        </p:nvSpPr>
        <p:spPr bwMode="auto">
          <a:xfrm>
            <a:off x="4992688" y="1773238"/>
            <a:ext cx="1307504" cy="415498"/>
          </a:xfrm>
          <a:prstGeom prst="rect">
            <a:avLst/>
          </a:prstGeom>
          <a:solidFill>
            <a:srgbClr val="DDDDDD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1200" b="1" dirty="0">
                <a:latin typeface="Times New Roman" pitchFamily="18" charset="0"/>
              </a:rPr>
              <a:t>Культура</a:t>
            </a:r>
            <a:r>
              <a:rPr lang="ru-RU" altLang="ru-RU" sz="900" b="1" dirty="0">
                <a:latin typeface="Times New Roman" pitchFamily="18" charset="0"/>
              </a:rPr>
              <a:t>, кинематография</a:t>
            </a:r>
          </a:p>
        </p:txBody>
      </p:sp>
      <p:sp>
        <p:nvSpPr>
          <p:cNvPr id="20500" name="Line 40"/>
          <p:cNvSpPr>
            <a:spLocks noChangeShapeType="1"/>
          </p:cNvSpPr>
          <p:nvPr/>
        </p:nvSpPr>
        <p:spPr bwMode="auto">
          <a:xfrm>
            <a:off x="5573713" y="1470025"/>
            <a:ext cx="0" cy="2746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501" name="Text Box 42"/>
          <p:cNvSpPr txBox="1">
            <a:spLocks noChangeArrowheads="1"/>
          </p:cNvSpPr>
          <p:nvPr/>
        </p:nvSpPr>
        <p:spPr bwMode="auto">
          <a:xfrm>
            <a:off x="5940152" y="2492896"/>
            <a:ext cx="1150938" cy="461665"/>
          </a:xfrm>
          <a:prstGeom prst="rect">
            <a:avLst/>
          </a:prstGeom>
          <a:solidFill>
            <a:srgbClr val="DDDDDD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1200" b="1" dirty="0" smtClean="0">
                <a:latin typeface="Times New Roman" pitchFamily="18" charset="0"/>
              </a:rPr>
              <a:t>Национальная экономики</a:t>
            </a:r>
            <a:endParaRPr lang="ru-RU" altLang="ru-RU" sz="1200" b="1" dirty="0">
              <a:latin typeface="Times New Roman" pitchFamily="18" charset="0"/>
            </a:endParaRPr>
          </a:p>
        </p:txBody>
      </p:sp>
      <p:sp>
        <p:nvSpPr>
          <p:cNvPr id="20502" name="Text Box 43"/>
          <p:cNvSpPr txBox="1">
            <a:spLocks noChangeArrowheads="1"/>
          </p:cNvSpPr>
          <p:nvPr/>
        </p:nvSpPr>
        <p:spPr bwMode="auto">
          <a:xfrm>
            <a:off x="6877050" y="1827213"/>
            <a:ext cx="1150938" cy="553998"/>
          </a:xfrm>
          <a:prstGeom prst="rect">
            <a:avLst/>
          </a:prstGeom>
          <a:solidFill>
            <a:srgbClr val="DDDDDD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1000" b="1" dirty="0">
                <a:latin typeface="Times New Roman" pitchFamily="18" charset="0"/>
              </a:rPr>
              <a:t>Физическая культура и спорт</a:t>
            </a:r>
          </a:p>
        </p:txBody>
      </p:sp>
      <p:sp>
        <p:nvSpPr>
          <p:cNvPr id="20503" name="Line 44"/>
          <p:cNvSpPr>
            <a:spLocks noChangeShapeType="1"/>
          </p:cNvSpPr>
          <p:nvPr/>
        </p:nvSpPr>
        <p:spPr bwMode="auto">
          <a:xfrm>
            <a:off x="6486525" y="1470025"/>
            <a:ext cx="0" cy="958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504" name="Line 45"/>
          <p:cNvSpPr>
            <a:spLocks noChangeShapeType="1"/>
          </p:cNvSpPr>
          <p:nvPr/>
        </p:nvSpPr>
        <p:spPr bwMode="auto">
          <a:xfrm flipH="1">
            <a:off x="7451725" y="1484313"/>
            <a:ext cx="0" cy="342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271" name="Rectangle 15"/>
          <p:cNvSpPr>
            <a:spLocks noChangeArrowheads="1"/>
          </p:cNvSpPr>
          <p:nvPr/>
        </p:nvSpPr>
        <p:spPr bwMode="auto">
          <a:xfrm>
            <a:off x="346517" y="3756957"/>
            <a:ext cx="8459229" cy="523220"/>
          </a:xfrm>
          <a:prstGeom prst="rect">
            <a:avLst/>
          </a:prstGeom>
          <a:solidFill>
            <a:srgbClr val="CCFFFF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defRPr/>
            </a:pPr>
            <a:r>
              <a:rPr lang="ru-RU" altLang="ru-RU" sz="1400" b="1" dirty="0" smtClean="0">
                <a:latin typeface="Times New Roman" pitchFamily="18" charset="0"/>
              </a:rPr>
              <a:t>Каждый из разделов классификации имеет перечень подразделов, которые отражают основные направления реализации соответствующей функции</a:t>
            </a:r>
          </a:p>
        </p:txBody>
      </p:sp>
      <p:sp>
        <p:nvSpPr>
          <p:cNvPr id="11272" name="Rectangle 29"/>
          <p:cNvSpPr>
            <a:spLocks noChangeArrowheads="1"/>
          </p:cNvSpPr>
          <p:nvPr/>
        </p:nvSpPr>
        <p:spPr bwMode="auto">
          <a:xfrm>
            <a:off x="276217" y="4581128"/>
            <a:ext cx="4296593" cy="1169551"/>
          </a:xfrm>
          <a:prstGeom prst="rect">
            <a:avLst/>
          </a:prstGeom>
          <a:solidFill>
            <a:srgbClr val="CCFFCC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>
            <a:spAutoFit/>
          </a:bodyPr>
          <a:lstStyle>
            <a:lvl1pPr algn="l">
              <a:tabLst>
                <a:tab pos="177800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algn="l">
              <a:tabLst>
                <a:tab pos="177800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l">
              <a:tabLst>
                <a:tab pos="177800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l">
              <a:tabLst>
                <a:tab pos="177800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l">
              <a:tabLst>
                <a:tab pos="177800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tabLst>
                <a:tab pos="177800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tabLst>
                <a:tab pos="177800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tabLst>
                <a:tab pos="177800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tabLst>
                <a:tab pos="177800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ru-RU" altLang="ru-RU" sz="1400" b="1" dirty="0" smtClean="0">
                <a:latin typeface="Times New Roman" pitchFamily="18" charset="0"/>
              </a:rPr>
              <a:t>Например, в составе раздела «Жилищно-коммунальное хозяйство», </a:t>
            </a:r>
          </a:p>
          <a:p>
            <a:pPr>
              <a:defRPr/>
            </a:pPr>
            <a:r>
              <a:rPr lang="ru-RU" altLang="ru-RU" sz="1400" b="1" dirty="0" smtClean="0">
                <a:latin typeface="Times New Roman" pitchFamily="18" charset="0"/>
              </a:rPr>
              <a:t>в том числе, выделяются:</a:t>
            </a:r>
          </a:p>
          <a:p>
            <a:pPr>
              <a:defRPr/>
            </a:pPr>
            <a:r>
              <a:rPr lang="ru-RU" altLang="ru-RU" sz="1400" b="1" dirty="0" smtClean="0">
                <a:latin typeface="Times New Roman" pitchFamily="18" charset="0"/>
              </a:rPr>
              <a:t>коммунальное хозяйство; </a:t>
            </a:r>
          </a:p>
          <a:p>
            <a:pPr>
              <a:buFontTx/>
              <a:buChar char="-"/>
              <a:defRPr/>
            </a:pPr>
            <a:r>
              <a:rPr lang="ru-RU" altLang="ru-RU" sz="1400" b="1" dirty="0" smtClean="0">
                <a:latin typeface="Times New Roman" pitchFamily="18" charset="0"/>
              </a:rPr>
              <a:t> благоустройство;</a:t>
            </a:r>
          </a:p>
        </p:txBody>
      </p:sp>
      <p:sp>
        <p:nvSpPr>
          <p:cNvPr id="11273" name="Rectangle 30"/>
          <p:cNvSpPr>
            <a:spLocks noChangeArrowheads="1"/>
          </p:cNvSpPr>
          <p:nvPr/>
        </p:nvSpPr>
        <p:spPr bwMode="auto">
          <a:xfrm rot="10800000" flipV="1">
            <a:off x="4947406" y="4598131"/>
            <a:ext cx="3858335" cy="1446550"/>
          </a:xfrm>
          <a:prstGeom prst="rect">
            <a:avLst/>
          </a:prstGeom>
          <a:solidFill>
            <a:srgbClr val="99FFCC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>
              <a:defRPr/>
            </a:pPr>
            <a:r>
              <a:rPr lang="ru-RU" altLang="ru-RU" sz="1400" b="1" smtClean="0">
                <a:latin typeface="Times New Roman" pitchFamily="18" charset="0"/>
              </a:rPr>
              <a:t>Полный  перечень     разделов и подразделов классификации расходов  бюджетов  приведен в статье 21 Бюджетного кодекса     Российской      Федерации</a:t>
            </a:r>
          </a:p>
          <a:p>
            <a:pPr>
              <a:defRPr/>
            </a:pPr>
            <a:endParaRPr lang="ru-RU" altLang="ru-RU" sz="1400" b="1" smtClean="0">
              <a:latin typeface="Times New Roman" pitchFamily="18" charset="0"/>
            </a:endParaRPr>
          </a:p>
          <a:p>
            <a:pPr>
              <a:defRPr/>
            </a:pPr>
            <a:r>
              <a:rPr lang="ru-RU" altLang="ru-RU" b="1" smtClean="0">
                <a:latin typeface="Times New Roman" pitchFamily="18" charset="0"/>
              </a:rPr>
              <a:t>    </a:t>
            </a:r>
          </a:p>
        </p:txBody>
      </p:sp>
      <p:pic>
        <p:nvPicPr>
          <p:cNvPr id="20517" name="Picture 64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450" y="981075"/>
            <a:ext cx="627063" cy="50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8" name="Line 67"/>
          <p:cNvSpPr>
            <a:spLocks noChangeShapeType="1"/>
          </p:cNvSpPr>
          <p:nvPr/>
        </p:nvSpPr>
        <p:spPr bwMode="auto">
          <a:xfrm>
            <a:off x="684213" y="1484313"/>
            <a:ext cx="0" cy="8651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519" name="Text Box 68"/>
          <p:cNvSpPr txBox="1">
            <a:spLocks noChangeArrowheads="1"/>
          </p:cNvSpPr>
          <p:nvPr/>
        </p:nvSpPr>
        <p:spPr bwMode="auto">
          <a:xfrm>
            <a:off x="971550" y="1773238"/>
            <a:ext cx="1079500" cy="400110"/>
          </a:xfrm>
          <a:prstGeom prst="rect">
            <a:avLst/>
          </a:prstGeom>
          <a:solidFill>
            <a:srgbClr val="DDDDDD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1000" b="1" dirty="0">
                <a:latin typeface="Times New Roman" pitchFamily="18" charset="0"/>
              </a:rPr>
              <a:t>Национальная оборона</a:t>
            </a:r>
          </a:p>
        </p:txBody>
      </p:sp>
    </p:spTree>
    <p:extLst>
      <p:ext uri="{BB962C8B-B14F-4D97-AF65-F5344CB8AC3E}">
        <p14:creationId xmlns:p14="http://schemas.microsoft.com/office/powerpoint/2010/main" val="3659001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Схема 10"/>
          <p:cNvGraphicFramePr/>
          <p:nvPr>
            <p:extLst>
              <p:ext uri="{D42A27DB-BD31-4B8C-83A1-F6EECF244321}">
                <p14:modId xmlns:p14="http://schemas.microsoft.com/office/powerpoint/2010/main" val="187418391"/>
              </p:ext>
            </p:extLst>
          </p:nvPr>
        </p:nvGraphicFramePr>
        <p:xfrm>
          <a:off x="0" y="1357298"/>
          <a:ext cx="9144000" cy="55007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4" name="Заголовок 43"/>
          <p:cNvSpPr>
            <a:spLocks noGrp="1"/>
          </p:cNvSpPr>
          <p:nvPr>
            <p:ph type="title"/>
          </p:nvPr>
        </p:nvSpPr>
        <p:spPr>
          <a:xfrm>
            <a:off x="395536" y="188640"/>
            <a:ext cx="8640960" cy="720080"/>
          </a:xfr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marL="0" indent="0" algn="ctr">
              <a:buNone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Расходы бюджета Гагаринского сельского поселения </a:t>
            </a:r>
            <a:b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Морозовского района на 2016 год</a:t>
            </a: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90175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95536" y="116632"/>
            <a:ext cx="82809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Расходы бюджета Гагаринского сельского поселения Морозовского района, формируемые в рамках муниципальных программ Гагаринского сельского поселения , и непрограммные расходы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Группа 1"/>
          <p:cNvGrpSpPr/>
          <p:nvPr/>
        </p:nvGrpSpPr>
        <p:grpSpPr>
          <a:xfrm>
            <a:off x="5186141" y="1412776"/>
            <a:ext cx="3490315" cy="3444983"/>
            <a:chOff x="1012352" y="1935696"/>
            <a:chExt cx="2343967" cy="2574845"/>
          </a:xfrm>
        </p:grpSpPr>
        <p:sp>
          <p:nvSpPr>
            <p:cNvPr id="4" name="Полилиния 3"/>
            <p:cNvSpPr/>
            <p:nvPr/>
          </p:nvSpPr>
          <p:spPr>
            <a:xfrm>
              <a:off x="1012352" y="1935696"/>
              <a:ext cx="2219809" cy="2304247"/>
            </a:xfrm>
            <a:custGeom>
              <a:avLst/>
              <a:gdLst>
                <a:gd name="connsiteX0" fmla="*/ 0 w 2219809"/>
                <a:gd name="connsiteY0" fmla="*/ 1152124 h 2304247"/>
                <a:gd name="connsiteX1" fmla="*/ 1109905 w 2219809"/>
                <a:gd name="connsiteY1" fmla="*/ 0 h 2304247"/>
                <a:gd name="connsiteX2" fmla="*/ 2219810 w 2219809"/>
                <a:gd name="connsiteY2" fmla="*/ 1152124 h 2304247"/>
                <a:gd name="connsiteX3" fmla="*/ 1109905 w 2219809"/>
                <a:gd name="connsiteY3" fmla="*/ 2304248 h 2304247"/>
                <a:gd name="connsiteX4" fmla="*/ 0 w 2219809"/>
                <a:gd name="connsiteY4" fmla="*/ 1152124 h 23042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19809" h="2304247">
                  <a:moveTo>
                    <a:pt x="0" y="1152124"/>
                  </a:moveTo>
                  <a:cubicBezTo>
                    <a:pt x="0" y="515823"/>
                    <a:pt x="496921" y="0"/>
                    <a:pt x="1109905" y="0"/>
                  </a:cubicBezTo>
                  <a:cubicBezTo>
                    <a:pt x="1722889" y="0"/>
                    <a:pt x="2219810" y="515823"/>
                    <a:pt x="2219810" y="1152124"/>
                  </a:cubicBezTo>
                  <a:cubicBezTo>
                    <a:pt x="2219810" y="1788425"/>
                    <a:pt x="1722889" y="2304248"/>
                    <a:pt x="1109905" y="2304248"/>
                  </a:cubicBezTo>
                  <a:cubicBezTo>
                    <a:pt x="496921" y="2304248"/>
                    <a:pt x="0" y="1788425"/>
                    <a:pt x="0" y="1152124"/>
                  </a:cubicBezTo>
                  <a:close/>
                </a:path>
              </a:pathLst>
            </a:custGeom>
            <a:solidFill>
              <a:schemeClr val="accent5">
                <a:lumMod val="60000"/>
                <a:lumOff val="40000"/>
                <a:alpha val="50000"/>
              </a:schemeClr>
            </a:solidFill>
            <a:scene3d>
              <a:camera prst="orthographicFront">
                <a:rot lat="0" lon="0" rev="0"/>
              </a:camera>
              <a:lightRig rig="contrasting" dir="t">
                <a:rot lat="0" lon="0" rev="1200000"/>
              </a:lightRig>
            </a:scene3d>
            <a:sp3d contourW="12700" prstMaterial="clear">
              <a:bevelT w="177800" h="254000"/>
              <a:bevelB w="1524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  <p:txBody>
            <a:bodyPr spcFirstLastPara="0" vert="horz" wrap="square" lIns="309972" tIns="271721" rIns="629947" bIns="27172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400" kern="1200" dirty="0" smtClean="0">
                  <a:latin typeface="Times New Roman" pitchFamily="18" charset="0"/>
                  <a:cs typeface="Times New Roman" pitchFamily="18" charset="0"/>
                </a:rPr>
                <a:t>6 129,1 тыс. рублей</a:t>
              </a:r>
              <a:endParaRPr lang="ru-RU" sz="2400" kern="12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6" name="Полилиния 15"/>
            <p:cNvSpPr/>
            <p:nvPr/>
          </p:nvSpPr>
          <p:spPr>
            <a:xfrm>
              <a:off x="2244087" y="3335019"/>
              <a:ext cx="1112232" cy="1175522"/>
            </a:xfrm>
            <a:custGeom>
              <a:avLst/>
              <a:gdLst>
                <a:gd name="connsiteX0" fmla="*/ 0 w 1564890"/>
                <a:gd name="connsiteY0" fmla="*/ 699386 h 1398771"/>
                <a:gd name="connsiteX1" fmla="*/ 782445 w 1564890"/>
                <a:gd name="connsiteY1" fmla="*/ 0 h 1398771"/>
                <a:gd name="connsiteX2" fmla="*/ 1564890 w 1564890"/>
                <a:gd name="connsiteY2" fmla="*/ 699386 h 1398771"/>
                <a:gd name="connsiteX3" fmla="*/ 782445 w 1564890"/>
                <a:gd name="connsiteY3" fmla="*/ 1398772 h 1398771"/>
                <a:gd name="connsiteX4" fmla="*/ 0 w 1564890"/>
                <a:gd name="connsiteY4" fmla="*/ 699386 h 13987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64890" h="1398771">
                  <a:moveTo>
                    <a:pt x="0" y="699386"/>
                  </a:moveTo>
                  <a:cubicBezTo>
                    <a:pt x="0" y="313126"/>
                    <a:pt x="350313" y="0"/>
                    <a:pt x="782445" y="0"/>
                  </a:cubicBezTo>
                  <a:cubicBezTo>
                    <a:pt x="1214577" y="0"/>
                    <a:pt x="1564890" y="313126"/>
                    <a:pt x="1564890" y="699386"/>
                  </a:cubicBezTo>
                  <a:cubicBezTo>
                    <a:pt x="1564890" y="1085646"/>
                    <a:pt x="1214577" y="1398772"/>
                    <a:pt x="782445" y="1398772"/>
                  </a:cubicBezTo>
                  <a:cubicBezTo>
                    <a:pt x="350313" y="1398772"/>
                    <a:pt x="0" y="1085646"/>
                    <a:pt x="0" y="699386"/>
                  </a:cubicBezTo>
                  <a:close/>
                </a:path>
              </a:pathLst>
            </a:custGeom>
            <a:solidFill>
              <a:srgbClr val="00B0F0">
                <a:alpha val="50000"/>
              </a:srgbClr>
            </a:solidFill>
            <a:scene3d>
              <a:camera prst="orthographicFront">
                <a:rot lat="0" lon="0" rev="0"/>
              </a:camera>
              <a:lightRig rig="contrasting" dir="t">
                <a:rot lat="0" lon="0" rev="1200000"/>
              </a:lightRig>
            </a:scene3d>
            <a:sp3d contourW="12700" prstMaterial="clear">
              <a:bevelT w="177800" h="254000"/>
              <a:bevelB w="1524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  <p:txBody>
            <a:bodyPr spcFirstLastPara="0" vert="horz" wrap="square" lIns="444091" tIns="164946" rIns="218520" bIns="164944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400" kern="1200" dirty="0" smtClean="0">
                  <a:latin typeface="Times New Roman" pitchFamily="18" charset="0"/>
                  <a:cs typeface="Times New Roman" pitchFamily="18" charset="0"/>
                </a:rPr>
                <a:t>1338,4 тыс. рублей</a:t>
              </a:r>
              <a:endParaRPr lang="ru-RU" sz="1400" kern="12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aphicFrame>
        <p:nvGraphicFramePr>
          <p:cNvPr id="8" name="Схема 7"/>
          <p:cNvGraphicFramePr/>
          <p:nvPr>
            <p:extLst>
              <p:ext uri="{D42A27DB-BD31-4B8C-83A1-F6EECF244321}">
                <p14:modId xmlns:p14="http://schemas.microsoft.com/office/powerpoint/2010/main" val="3267319500"/>
              </p:ext>
            </p:extLst>
          </p:nvPr>
        </p:nvGraphicFramePr>
        <p:xfrm>
          <a:off x="470346" y="1412777"/>
          <a:ext cx="3885630" cy="32716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9" name="Группа 8"/>
          <p:cNvGrpSpPr/>
          <p:nvPr/>
        </p:nvGrpSpPr>
        <p:grpSpPr>
          <a:xfrm>
            <a:off x="1002786" y="5254490"/>
            <a:ext cx="605451" cy="402437"/>
            <a:chOff x="-74979" y="514436"/>
            <a:chExt cx="2219809" cy="2304247"/>
          </a:xfr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10" name="Овал 9"/>
            <p:cNvSpPr/>
            <p:nvPr/>
          </p:nvSpPr>
          <p:spPr>
            <a:xfrm>
              <a:off x="-74979" y="514436"/>
              <a:ext cx="2219809" cy="2304247"/>
            </a:xfrm>
            <a:prstGeom prst="ellipse">
              <a:avLst/>
            </a:prstGeom>
            <a:solidFill>
              <a:schemeClr val="accent5">
                <a:lumMod val="60000"/>
                <a:lumOff val="40000"/>
                <a:alpha val="50000"/>
              </a:schemeClr>
            </a:solidFill>
            <a:sp3d contourW="12700" prstMaterial="clear">
              <a:bevelT w="177800" h="254000"/>
              <a:bevelB w="1524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</p:sp>
        <p:sp>
          <p:nvSpPr>
            <p:cNvPr id="11" name="Овал 4"/>
            <p:cNvSpPr/>
            <p:nvPr/>
          </p:nvSpPr>
          <p:spPr>
            <a:xfrm>
              <a:off x="234993" y="786157"/>
              <a:ext cx="1279890" cy="1760806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2400" kern="12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1688282" y="5163320"/>
            <a:ext cx="70567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расходы бюджета, формируемые в рамках муниципальных программ Гагаринского сельского поселения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Овал 16"/>
          <p:cNvSpPr/>
          <p:nvPr/>
        </p:nvSpPr>
        <p:spPr>
          <a:xfrm>
            <a:off x="975103" y="6093296"/>
            <a:ext cx="605451" cy="402437"/>
          </a:xfrm>
          <a:prstGeom prst="ellipse">
            <a:avLst/>
          </a:prstGeom>
          <a:solidFill>
            <a:srgbClr val="00B0F0"/>
          </a:solidFill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contourW="12700" prstMaterial="clear">
            <a:bevelT w="177800" h="254000"/>
            <a:bevelB w="1524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alpha val="50000"/>
              <a:hueOff val="0"/>
              <a:satOff val="0"/>
              <a:lumOff val="0"/>
              <a:alphaOff val="0"/>
            </a:schemeClr>
          </a:effectRef>
          <a:fontRef idx="minor">
            <a:schemeClr val="tx1"/>
          </a:fontRef>
        </p:style>
      </p:sp>
      <p:sp>
        <p:nvSpPr>
          <p:cNvPr id="22" name="Прямоугольник 21"/>
          <p:cNvSpPr/>
          <p:nvPr/>
        </p:nvSpPr>
        <p:spPr>
          <a:xfrm>
            <a:off x="1688282" y="6067902"/>
            <a:ext cx="619268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- н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епрограммные расходы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071538" y="4857760"/>
            <a:ext cx="23483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2015 год</a:t>
            </a:r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5652120" y="4857760"/>
            <a:ext cx="29918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2016 год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1971789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28650" y="215154"/>
            <a:ext cx="7886700" cy="83758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4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Муниципальные программы </a:t>
            </a:r>
            <a:br>
              <a:rPr lang="ru-RU" sz="24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Гагаринского сельского поселения</a:t>
            </a:r>
            <a:endParaRPr lang="ru-RU" sz="2400" b="1" dirty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15152" y="1290910"/>
            <a:ext cx="2052592" cy="127399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Защита населения и территории от чрезвычайных ситуаций, обеспечения пожарной безопасности и безопасности людей на водных объектах</a:t>
            </a:r>
            <a:endParaRPr lang="ru-RU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420468" y="1290910"/>
            <a:ext cx="1976717" cy="127399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культуры и туризма</a:t>
            </a:r>
            <a:endParaRPr lang="ru-RU" sz="13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824383" y="1290910"/>
            <a:ext cx="1976717" cy="127399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5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качественными жилищно-коммунальными услугами населения Гагаринского сельского поселения</a:t>
            </a:r>
            <a:endParaRPr lang="ru-RU" sz="125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483768" y="4161252"/>
            <a:ext cx="1976717" cy="112059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500555" y="2759637"/>
            <a:ext cx="1976717" cy="112059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493410" y="2729743"/>
            <a:ext cx="1934149" cy="118038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физической культуры и спорта</a:t>
            </a:r>
            <a:endParaRPr lang="ru-RU" sz="13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824383" y="2729745"/>
            <a:ext cx="1976717" cy="108782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транспортной системы</a:t>
            </a:r>
            <a:endParaRPr lang="ru-RU" sz="13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043608" y="2759638"/>
            <a:ext cx="1976719" cy="112059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hlinkClick r:id="rId2" action="ppaction://hlinkfile"/>
              </a:rPr>
              <a:t> </a:t>
            </a:r>
            <a:r>
              <a:rPr lang="ru-RU" sz="1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Энергоэффективность и развитие энергетики</a:t>
            </a:r>
            <a:endParaRPr lang="ru-RU" sz="13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572000" y="1268760"/>
            <a:ext cx="2016224" cy="129614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Муниципальная политика</a:t>
            </a:r>
            <a:endParaRPr lang="ru-RU" sz="13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495409" y="4149194"/>
            <a:ext cx="6317332" cy="113265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Управление муниципальными  финансами и создание условий для  эффективного управления муниципальными финансами</a:t>
            </a:r>
            <a:endParaRPr lang="ru-RU" sz="13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78692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620688"/>
            <a:ext cx="8856984" cy="5760640"/>
          </a:xfrm>
        </p:spPr>
        <p:txBody>
          <a:bodyPr>
            <a:noAutofit/>
          </a:bodyPr>
          <a:lstStyle/>
          <a:p>
            <a:pPr algn="just"/>
            <a:r>
              <a:rPr lang="ru-RU" altLang="ru-RU" sz="2000" dirty="0">
                <a:latin typeface="Times New Roman" pitchFamily="18" charset="0"/>
              </a:rPr>
              <a:t>С проектом решения </a:t>
            </a:r>
            <a:r>
              <a:rPr lang="ru-RU" altLang="ru-RU" sz="2000" dirty="0" smtClean="0">
                <a:latin typeface="Times New Roman" pitchFamily="18" charset="0"/>
              </a:rPr>
              <a:t>Собрания депутатов Гагаринского сельского </a:t>
            </a:r>
            <a:r>
              <a:rPr lang="ru-RU" altLang="ru-RU" sz="2000" dirty="0">
                <a:latin typeface="Times New Roman" pitchFamily="18" charset="0"/>
              </a:rPr>
              <a:t>поселения «О бюджете </a:t>
            </a:r>
            <a:r>
              <a:rPr lang="ru-RU" altLang="ru-RU" sz="2000" dirty="0" smtClean="0">
                <a:latin typeface="Times New Roman" pitchFamily="18" charset="0"/>
              </a:rPr>
              <a:t>Гагаринского </a:t>
            </a:r>
            <a:r>
              <a:rPr lang="ru-RU" altLang="ru-RU" sz="2000" dirty="0">
                <a:latin typeface="Times New Roman" pitchFamily="18" charset="0"/>
              </a:rPr>
              <a:t>сельского </a:t>
            </a:r>
            <a:r>
              <a:rPr lang="ru-RU" altLang="ru-RU" sz="2000" dirty="0" smtClean="0">
                <a:latin typeface="Times New Roman" pitchFamily="18" charset="0"/>
              </a:rPr>
              <a:t>поселения Морозовского района </a:t>
            </a:r>
            <a:r>
              <a:rPr lang="ru-RU" altLang="ru-RU" sz="2000" dirty="0">
                <a:latin typeface="Times New Roman" pitchFamily="18" charset="0"/>
              </a:rPr>
              <a:t>на 2016 </a:t>
            </a:r>
            <a:r>
              <a:rPr lang="ru-RU" altLang="ru-RU" sz="2000" dirty="0" smtClean="0">
                <a:latin typeface="Times New Roman" pitchFamily="18" charset="0"/>
              </a:rPr>
              <a:t>год» </a:t>
            </a:r>
            <a:r>
              <a:rPr lang="ru-RU" altLang="ru-RU" sz="2000" dirty="0">
                <a:latin typeface="Times New Roman" pitchFamily="18" charset="0"/>
              </a:rPr>
              <a:t>можно ознакомиться </a:t>
            </a:r>
            <a:r>
              <a:rPr lang="ru-RU" altLang="ru-RU" sz="2000" dirty="0" smtClean="0">
                <a:latin typeface="Times New Roman" pitchFamily="18" charset="0"/>
              </a:rPr>
              <a:t>на </a:t>
            </a:r>
            <a:r>
              <a:rPr lang="ru-RU" altLang="ru-RU" sz="2000" dirty="0">
                <a:latin typeface="Times New Roman" pitchFamily="18" charset="0"/>
              </a:rPr>
              <a:t>сайте </a:t>
            </a:r>
            <a:r>
              <a:rPr lang="ru-RU" altLang="ru-RU" sz="2000" dirty="0" smtClean="0">
                <a:latin typeface="Times New Roman" pitchFamily="18" charset="0"/>
              </a:rPr>
              <a:t>Гагаринского сельского поселения </a:t>
            </a:r>
            <a:r>
              <a:rPr lang="en-US" altLang="ru-RU" sz="2000" dirty="0">
                <a:latin typeface="Times New Roman" pitchFamily="18" charset="0"/>
              </a:rPr>
              <a:t>http://</a:t>
            </a:r>
            <a:r>
              <a:rPr lang="en-US" altLang="ru-RU" sz="2000" dirty="0" smtClean="0">
                <a:latin typeface="Times New Roman" pitchFamily="18" charset="0"/>
              </a:rPr>
              <a:t>www.gagarinskoesp.ru/leftmenu/static_84/ </a:t>
            </a:r>
            <a:r>
              <a:rPr lang="ru-RU" altLang="ru-RU" sz="2000" dirty="0" smtClean="0">
                <a:latin typeface="Times New Roman" pitchFamily="18" charset="0"/>
              </a:rPr>
              <a:t>в </a:t>
            </a:r>
            <a:r>
              <a:rPr lang="ru-RU" altLang="ru-RU" sz="2000" dirty="0">
                <a:latin typeface="Times New Roman" pitchFamily="18" charset="0"/>
              </a:rPr>
              <a:t>разделе </a:t>
            </a:r>
            <a:r>
              <a:rPr lang="ru-RU" altLang="ru-RU" sz="2000" dirty="0" smtClean="0">
                <a:latin typeface="Times New Roman" pitchFamily="18" charset="0"/>
              </a:rPr>
              <a:t>«Бюджет для граждан»., в библиотеки Гагаринского сельского поселения</a:t>
            </a:r>
            <a:endParaRPr lang="ru-RU" altLang="ru-RU" sz="2000" dirty="0">
              <a:latin typeface="Times New Roman" pitchFamily="18" charset="0"/>
            </a:endParaRPr>
          </a:p>
          <a:p>
            <a:pPr algn="just"/>
            <a:endParaRPr lang="ru-RU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179512" y="2780928"/>
            <a:ext cx="8207697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indent="542925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b="1" u="sng" dirty="0">
                <a:latin typeface="Times New Roman" pitchFamily="18" charset="0"/>
              </a:rPr>
              <a:t>Информация для контактов</a:t>
            </a:r>
          </a:p>
          <a:p>
            <a:pPr algn="ctr" eaLnBrk="1" hangingPunct="1"/>
            <a:endParaRPr lang="ru-RU" altLang="ru-RU" sz="1400" dirty="0" smtClean="0">
              <a:latin typeface="Times New Roman" pitchFamily="18" charset="0"/>
            </a:endParaRPr>
          </a:p>
          <a:p>
            <a:pPr algn="ctr" eaLnBrk="1" hangingPunct="1"/>
            <a:r>
              <a:rPr lang="ru-RU" altLang="ru-RU" sz="1400" dirty="0" smtClean="0">
                <a:latin typeface="Times New Roman" pitchFamily="18" charset="0"/>
              </a:rPr>
              <a:t>Администрация Гагаринского сельского  поселения</a:t>
            </a:r>
          </a:p>
          <a:p>
            <a:pPr algn="ctr" eaLnBrk="1" hangingPunct="1"/>
            <a:r>
              <a:rPr lang="ru-RU" altLang="ru-RU" sz="1400" dirty="0" smtClean="0">
                <a:latin typeface="Times New Roman" pitchFamily="18" charset="0"/>
              </a:rPr>
              <a:t>Адрес</a:t>
            </a:r>
            <a:r>
              <a:rPr lang="ru-RU" altLang="ru-RU" sz="1400" dirty="0">
                <a:latin typeface="Times New Roman" pitchFamily="18" charset="0"/>
              </a:rPr>
              <a:t>: </a:t>
            </a:r>
            <a:r>
              <a:rPr lang="ru-RU" altLang="ru-RU" sz="1400" dirty="0" smtClean="0">
                <a:latin typeface="Times New Roman" pitchFamily="18" charset="0"/>
              </a:rPr>
              <a:t>ул. Дорожная,34 </a:t>
            </a:r>
            <a:r>
              <a:rPr lang="ru-RU" altLang="ru-RU" sz="1400" dirty="0" err="1" smtClean="0">
                <a:latin typeface="Times New Roman" pitchFamily="18" charset="0"/>
              </a:rPr>
              <a:t>х.Морозов</a:t>
            </a:r>
            <a:endParaRPr lang="ru-RU" altLang="ru-RU" sz="1400" dirty="0">
              <a:latin typeface="Times New Roman" pitchFamily="18" charset="0"/>
            </a:endParaRPr>
          </a:p>
          <a:p>
            <a:pPr algn="ctr" eaLnBrk="1" hangingPunct="1"/>
            <a:r>
              <a:rPr lang="ru-RU" altLang="ru-RU" sz="1400" dirty="0" smtClean="0">
                <a:latin typeface="Times New Roman" pitchFamily="18" charset="0"/>
              </a:rPr>
              <a:t>Морозовский  район, Ростовская  </a:t>
            </a:r>
            <a:r>
              <a:rPr lang="ru-RU" altLang="ru-RU" sz="1400" dirty="0">
                <a:latin typeface="Times New Roman" pitchFamily="18" charset="0"/>
              </a:rPr>
              <a:t>обл., </a:t>
            </a:r>
            <a:r>
              <a:rPr lang="ru-RU" altLang="ru-RU" sz="1400" dirty="0" smtClean="0">
                <a:latin typeface="Times New Roman" pitchFamily="18" charset="0"/>
              </a:rPr>
              <a:t>347201</a:t>
            </a:r>
            <a:endParaRPr lang="ru-RU" altLang="ru-RU" sz="1400" dirty="0">
              <a:latin typeface="Times New Roman" pitchFamily="18" charset="0"/>
            </a:endParaRPr>
          </a:p>
          <a:p>
            <a:pPr algn="ctr" eaLnBrk="1" hangingPunct="1"/>
            <a:r>
              <a:rPr lang="ru-RU" altLang="ru-RU" sz="1400" dirty="0">
                <a:latin typeface="Times New Roman" pitchFamily="18" charset="0"/>
              </a:rPr>
              <a:t>тел</a:t>
            </a:r>
            <a:r>
              <a:rPr lang="ru-RU" altLang="ru-RU" sz="1400" dirty="0" smtClean="0">
                <a:latin typeface="Times New Roman" pitchFamily="18" charset="0"/>
              </a:rPr>
              <a:t>. /факс (886384) 5-14-35</a:t>
            </a:r>
            <a:endParaRPr lang="ru-RU" altLang="ru-RU" sz="1400" dirty="0">
              <a:latin typeface="Times New Roman" pitchFamily="18" charset="0"/>
            </a:endParaRPr>
          </a:p>
          <a:p>
            <a:pPr algn="ctr" eaLnBrk="1" hangingPunct="1"/>
            <a:r>
              <a:rPr lang="en-US" altLang="ru-RU" sz="1400" dirty="0" smtClean="0">
                <a:latin typeface="Times New Roman" pitchFamily="18" charset="0"/>
              </a:rPr>
              <a:t>e-mail:sp2</a:t>
            </a:r>
            <a:r>
              <a:rPr lang="ru-RU" altLang="ru-RU" sz="1400" dirty="0" smtClean="0">
                <a:latin typeface="Times New Roman" pitchFamily="18" charset="0"/>
              </a:rPr>
              <a:t>4251@</a:t>
            </a:r>
            <a:r>
              <a:rPr lang="en-US" altLang="ru-RU" sz="1400" dirty="0" err="1" smtClean="0">
                <a:latin typeface="Times New Roman" pitchFamily="18" charset="0"/>
              </a:rPr>
              <a:t>donpac</a:t>
            </a:r>
            <a:r>
              <a:rPr lang="ru-RU" altLang="ru-RU" sz="1400" dirty="0" smtClean="0">
                <a:latin typeface="Times New Roman" pitchFamily="18" charset="0"/>
              </a:rPr>
              <a:t>. </a:t>
            </a:r>
            <a:r>
              <a:rPr lang="ru-RU" altLang="ru-RU" sz="1400" dirty="0" err="1" smtClean="0">
                <a:latin typeface="Times New Roman" pitchFamily="18" charset="0"/>
              </a:rPr>
              <a:t>ru</a:t>
            </a:r>
            <a:endParaRPr lang="ru-RU" altLang="ru-RU" sz="1400" dirty="0">
              <a:latin typeface="Times New Roman" pitchFamily="18" charset="0"/>
            </a:endParaRPr>
          </a:p>
          <a:p>
            <a:pPr algn="ctr" eaLnBrk="1" hangingPunct="1"/>
            <a:r>
              <a:rPr lang="ru-RU" altLang="ru-RU" sz="1400" dirty="0">
                <a:latin typeface="Times New Roman" pitchFamily="18" charset="0"/>
              </a:rPr>
              <a:t>График работы </a:t>
            </a:r>
            <a:r>
              <a:rPr lang="ru-RU" altLang="ru-RU" sz="1400" dirty="0" smtClean="0">
                <a:latin typeface="Times New Roman" pitchFamily="18" charset="0"/>
              </a:rPr>
              <a:t>:</a:t>
            </a:r>
            <a:endParaRPr lang="ru-RU" altLang="ru-RU" sz="1400" dirty="0">
              <a:latin typeface="Times New Roman" pitchFamily="18" charset="0"/>
            </a:endParaRPr>
          </a:p>
          <a:p>
            <a:pPr algn="ctr" eaLnBrk="1" hangingPunct="1"/>
            <a:r>
              <a:rPr lang="ru-RU" altLang="ru-RU" sz="1400" dirty="0">
                <a:latin typeface="Times New Roman" pitchFamily="18" charset="0"/>
              </a:rPr>
              <a:t>с 8:00 до </a:t>
            </a:r>
            <a:r>
              <a:rPr lang="ru-RU" altLang="ru-RU" sz="1400" dirty="0" smtClean="0">
                <a:latin typeface="Times New Roman" pitchFamily="18" charset="0"/>
              </a:rPr>
              <a:t>16:00 </a:t>
            </a:r>
            <a:r>
              <a:rPr lang="ru-RU" altLang="ru-RU" sz="1400" dirty="0">
                <a:latin typeface="Times New Roman" pitchFamily="18" charset="0"/>
              </a:rPr>
              <a:t>перерыв </a:t>
            </a:r>
            <a:r>
              <a:rPr lang="ru-RU" altLang="ru-RU" sz="1400" dirty="0" smtClean="0">
                <a:latin typeface="Times New Roman" pitchFamily="18" charset="0"/>
              </a:rPr>
              <a:t>с </a:t>
            </a:r>
            <a:r>
              <a:rPr lang="ru-RU" altLang="ru-RU" sz="1400" dirty="0">
                <a:latin typeface="Times New Roman" pitchFamily="18" charset="0"/>
              </a:rPr>
              <a:t>12:00 до </a:t>
            </a:r>
            <a:r>
              <a:rPr lang="ru-RU" altLang="ru-RU" sz="1400" dirty="0" smtClean="0">
                <a:latin typeface="Times New Roman" pitchFamily="18" charset="0"/>
              </a:rPr>
              <a:t>13:00</a:t>
            </a:r>
          </a:p>
          <a:p>
            <a:pPr algn="ctr" eaLnBrk="1" hangingPunct="1"/>
            <a:r>
              <a:rPr lang="ru-RU" altLang="ru-RU" sz="1400" dirty="0" smtClean="0">
                <a:latin typeface="Times New Roman" pitchFamily="18" charset="0"/>
              </a:rPr>
              <a:t>Выходной суббота, воскресенье</a:t>
            </a:r>
            <a:endParaRPr lang="ru-RU" altLang="ru-RU" sz="140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8671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332656"/>
            <a:ext cx="8215370" cy="1080120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ru-RU" sz="2800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idx="1"/>
          </p:nvPr>
        </p:nvSpPr>
        <p:spPr>
          <a:xfrm>
            <a:off x="755577" y="2284862"/>
            <a:ext cx="2217612" cy="85725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r>
              <a:rPr lang="ru-RU" sz="3600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0034" y="3214686"/>
            <a:ext cx="8215370" cy="3429024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4"/>
          </p:nvPr>
        </p:nvSpPr>
        <p:spPr>
          <a:xfrm>
            <a:off x="6084168" y="3214685"/>
            <a:ext cx="2631236" cy="3382665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400" b="1" dirty="0" smtClean="0"/>
              <a:t>Основные</a:t>
            </a:r>
          </a:p>
          <a:p>
            <a:pPr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400" b="1" dirty="0" smtClean="0"/>
              <a:t>направления</a:t>
            </a:r>
          </a:p>
          <a:p>
            <a:pPr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400" b="1" dirty="0" smtClean="0"/>
              <a:t>бюджетной и</a:t>
            </a:r>
          </a:p>
          <a:p>
            <a:pPr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400" b="1" dirty="0" smtClean="0"/>
              <a:t>налоговой</a:t>
            </a:r>
          </a:p>
          <a:p>
            <a:pPr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400" b="1" dirty="0"/>
              <a:t>п</a:t>
            </a:r>
            <a:r>
              <a:rPr lang="ru-RU" sz="1400" b="1" dirty="0" smtClean="0"/>
              <a:t>олитики  Гагаринского сельского поселения</a:t>
            </a:r>
            <a:endParaRPr lang="ru-RU" sz="1400" b="1" dirty="0"/>
          </a:p>
        </p:txBody>
      </p:sp>
      <p:sp>
        <p:nvSpPr>
          <p:cNvPr id="7" name="Rounded Rectangle 6"/>
          <p:cNvSpPr/>
          <p:nvPr/>
        </p:nvSpPr>
        <p:spPr>
          <a:xfrm>
            <a:off x="500034" y="404664"/>
            <a:ext cx="8215370" cy="129614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/>
              <a:t>Основа формирования проекта </a:t>
            </a:r>
            <a:r>
              <a:rPr lang="ru-RU" sz="2000" dirty="0" smtClean="0"/>
              <a:t>бюджета Гагаринского сельского поселения Морозовского района:</a:t>
            </a:r>
            <a:endParaRPr lang="ru-RU" sz="2000" dirty="0"/>
          </a:p>
        </p:txBody>
      </p:sp>
      <p:sp>
        <p:nvSpPr>
          <p:cNvPr id="8" name="Rounded Rectangle 7"/>
          <p:cNvSpPr/>
          <p:nvPr/>
        </p:nvSpPr>
        <p:spPr>
          <a:xfrm>
            <a:off x="3491880" y="2326489"/>
            <a:ext cx="2158909" cy="85725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chemeClr val="tx1"/>
                </a:solidFill>
              </a:rPr>
              <a:t>2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3232055" y="3227038"/>
            <a:ext cx="2605587" cy="3346947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/>
              <a:t>Прогноз социально-экономического развития Гагаринского сельского поселения</a:t>
            </a:r>
            <a:endParaRPr lang="ru-RU" sz="1400" b="1" dirty="0"/>
          </a:p>
        </p:txBody>
      </p:sp>
      <p:sp>
        <p:nvSpPr>
          <p:cNvPr id="10" name="Rounded Rectangle 9"/>
          <p:cNvSpPr/>
          <p:nvPr/>
        </p:nvSpPr>
        <p:spPr>
          <a:xfrm>
            <a:off x="571472" y="3214686"/>
            <a:ext cx="1928826" cy="2643206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/>
              <a:t>Бюджетном послании президента Российской федерации</a:t>
            </a:r>
            <a:endParaRPr lang="ru-RU" sz="1400" b="1" dirty="0"/>
          </a:p>
        </p:txBody>
      </p:sp>
      <p:sp>
        <p:nvSpPr>
          <p:cNvPr id="12" name="Rounded Rectangle 11"/>
          <p:cNvSpPr/>
          <p:nvPr/>
        </p:nvSpPr>
        <p:spPr>
          <a:xfrm>
            <a:off x="6287576" y="2309616"/>
            <a:ext cx="2144280" cy="85725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chemeClr val="tx1"/>
                </a:solidFill>
              </a:rPr>
              <a:t>3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500034" y="3250404"/>
            <a:ext cx="2703814" cy="3346948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/>
              <a:t>Муниципальные программы Гагаринского</a:t>
            </a:r>
          </a:p>
          <a:p>
            <a:pPr algn="ctr"/>
            <a:r>
              <a:rPr lang="ru-RU" sz="1400" b="1" dirty="0" smtClean="0"/>
              <a:t> сельского поселения</a:t>
            </a:r>
            <a:endParaRPr lang="ru-RU" sz="1400" b="1" dirty="0"/>
          </a:p>
        </p:txBody>
      </p:sp>
    </p:spTree>
    <p:extLst>
      <p:ext uri="{BB962C8B-B14F-4D97-AF65-F5344CB8AC3E}">
        <p14:creationId xmlns:p14="http://schemas.microsoft.com/office/powerpoint/2010/main" val="3062674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AutoShape 81" descr="Крупная сетка"/>
          <p:cNvSpPr>
            <a:spLocks noChangeArrowheads="1"/>
          </p:cNvSpPr>
          <p:nvPr/>
        </p:nvSpPr>
        <p:spPr bwMode="auto">
          <a:xfrm>
            <a:off x="179388" y="3068638"/>
            <a:ext cx="3128962" cy="1655762"/>
          </a:xfrm>
          <a:prstGeom prst="roundRect">
            <a:avLst>
              <a:gd name="adj" fmla="val 16667"/>
            </a:avLst>
          </a:prstGeom>
          <a:blipFill>
            <a:blip r:embed="rId2" cstate="print"/>
            <a:tile tx="0" ty="0" sx="100000" sy="100000" flip="none" algn="tl"/>
          </a:blipFill>
          <a:ln w="2857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 sz="900"/>
          </a:p>
        </p:txBody>
      </p:sp>
      <p:pic>
        <p:nvPicPr>
          <p:cNvPr id="21507" name="Рисунок 1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059" b="17294"/>
          <a:stretch>
            <a:fillRect/>
          </a:stretch>
        </p:blipFill>
        <p:spPr bwMode="auto">
          <a:xfrm>
            <a:off x="1403350" y="908050"/>
            <a:ext cx="1649413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08" name="Рисунок 1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940" b="17459"/>
          <a:stretch>
            <a:fillRect/>
          </a:stretch>
        </p:blipFill>
        <p:spPr bwMode="auto">
          <a:xfrm>
            <a:off x="5867400" y="981075"/>
            <a:ext cx="1504950" cy="1871663"/>
          </a:xfrm>
          <a:prstGeom prst="rect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09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107950" y="260350"/>
            <a:ext cx="8856663" cy="6264275"/>
          </a:xfrm>
        </p:spPr>
        <p:txBody>
          <a:bodyPr/>
          <a:lstStyle/>
          <a:p>
            <a:pPr eaLnBrk="1" hangingPunct="1">
              <a:buFontTx/>
              <a:buNone/>
            </a:pPr>
            <a:endParaRPr lang="ru-RU" altLang="ru-RU" sz="1800" dirty="0" smtClean="0">
              <a:solidFill>
                <a:srgbClr val="0033CC"/>
              </a:solidFill>
              <a:latin typeface="Times New Roman" pitchFamily="18" charset="0"/>
            </a:endParaRPr>
          </a:p>
          <a:p>
            <a:pPr eaLnBrk="1" hangingPunct="1">
              <a:buFontTx/>
              <a:buNone/>
            </a:pPr>
            <a:endParaRPr lang="ru-RU" altLang="ru-RU" sz="1800" dirty="0" smtClean="0">
              <a:solidFill>
                <a:srgbClr val="0033CC"/>
              </a:solidFill>
              <a:latin typeface="Times New Roman" pitchFamily="18" charset="0"/>
            </a:endParaRPr>
          </a:p>
          <a:p>
            <a:pPr eaLnBrk="1" hangingPunct="1">
              <a:buFontTx/>
              <a:buNone/>
            </a:pPr>
            <a:endParaRPr lang="ru-RU" altLang="ru-RU" sz="1800" dirty="0" smtClean="0">
              <a:solidFill>
                <a:srgbClr val="0033CC"/>
              </a:solidFill>
              <a:latin typeface="Times New Roman" pitchFamily="18" charset="0"/>
            </a:endParaRPr>
          </a:p>
          <a:p>
            <a:pPr eaLnBrk="1" hangingPunct="1">
              <a:buFontTx/>
              <a:buNone/>
            </a:pPr>
            <a:endParaRPr lang="ru-RU" altLang="ru-RU" sz="1800" dirty="0" smtClean="0">
              <a:solidFill>
                <a:srgbClr val="0033CC"/>
              </a:solidFill>
              <a:latin typeface="Times New Roman" pitchFamily="18" charset="0"/>
            </a:endParaRPr>
          </a:p>
        </p:txBody>
      </p:sp>
      <p:sp>
        <p:nvSpPr>
          <p:cNvPr id="21510" name="Text Box 4"/>
          <p:cNvSpPr txBox="1">
            <a:spLocks noChangeArrowheads="1"/>
          </p:cNvSpPr>
          <p:nvPr/>
        </p:nvSpPr>
        <p:spPr bwMode="auto">
          <a:xfrm>
            <a:off x="1042988" y="1052513"/>
            <a:ext cx="17303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1511" name="Text Box 6"/>
          <p:cNvSpPr txBox="1">
            <a:spLocks noChangeArrowheads="1"/>
          </p:cNvSpPr>
          <p:nvPr/>
        </p:nvSpPr>
        <p:spPr bwMode="auto">
          <a:xfrm>
            <a:off x="5867400" y="2708275"/>
            <a:ext cx="938213" cy="284163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1200" b="1">
                <a:latin typeface="Times New Roman" pitchFamily="18" charset="0"/>
              </a:rPr>
              <a:t>ДОХОДЫ</a:t>
            </a:r>
          </a:p>
        </p:txBody>
      </p:sp>
      <p:pic>
        <p:nvPicPr>
          <p:cNvPr id="21512" name="Рисунок 1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059" b="17294"/>
          <a:stretch>
            <a:fillRect/>
          </a:stretch>
        </p:blipFill>
        <p:spPr bwMode="auto">
          <a:xfrm>
            <a:off x="7380288" y="1773238"/>
            <a:ext cx="901700" cy="1008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13" name="Text Box 52"/>
          <p:cNvSpPr txBox="1">
            <a:spLocks noChangeArrowheads="1"/>
          </p:cNvSpPr>
          <p:nvPr/>
        </p:nvSpPr>
        <p:spPr bwMode="auto">
          <a:xfrm>
            <a:off x="7380288" y="2708275"/>
            <a:ext cx="1009650" cy="284163"/>
          </a:xfrm>
          <a:prstGeom prst="rect">
            <a:avLst/>
          </a:prstGeom>
          <a:solidFill>
            <a:srgbClr val="FFCC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1200" b="1">
                <a:latin typeface="Times New Roman" pitchFamily="18" charset="0"/>
              </a:rPr>
              <a:t>РАСХОДЫ</a:t>
            </a:r>
          </a:p>
        </p:txBody>
      </p:sp>
      <p:pic>
        <p:nvPicPr>
          <p:cNvPr id="21514" name="Рисунок 1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940" b="17459"/>
          <a:stretch>
            <a:fillRect/>
          </a:stretch>
        </p:blipFill>
        <p:spPr bwMode="auto">
          <a:xfrm>
            <a:off x="468313" y="1700213"/>
            <a:ext cx="965200" cy="1008062"/>
          </a:xfrm>
          <a:prstGeom prst="rect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15" name="Text Box 60"/>
          <p:cNvSpPr txBox="1">
            <a:spLocks noChangeArrowheads="1"/>
          </p:cNvSpPr>
          <p:nvPr/>
        </p:nvSpPr>
        <p:spPr bwMode="auto">
          <a:xfrm>
            <a:off x="395288" y="2565400"/>
            <a:ext cx="936625" cy="284163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1200" b="1">
                <a:latin typeface="Times New Roman" pitchFamily="18" charset="0"/>
              </a:rPr>
              <a:t>ДОХОДЫ</a:t>
            </a:r>
          </a:p>
        </p:txBody>
      </p:sp>
      <p:sp>
        <p:nvSpPr>
          <p:cNvPr id="21516" name="Text Box 62"/>
          <p:cNvSpPr txBox="1">
            <a:spLocks noChangeArrowheads="1"/>
          </p:cNvSpPr>
          <p:nvPr/>
        </p:nvSpPr>
        <p:spPr bwMode="auto">
          <a:xfrm>
            <a:off x="1763713" y="2565400"/>
            <a:ext cx="1009650" cy="284163"/>
          </a:xfrm>
          <a:prstGeom prst="rect">
            <a:avLst/>
          </a:prstGeom>
          <a:solidFill>
            <a:srgbClr val="FFCC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1200" b="1">
                <a:latin typeface="Times New Roman" pitchFamily="18" charset="0"/>
              </a:rPr>
              <a:t>РАСХОДЫ</a:t>
            </a:r>
          </a:p>
        </p:txBody>
      </p:sp>
      <p:sp>
        <p:nvSpPr>
          <p:cNvPr id="21517" name="AutoShape 77" descr="Крупная сетка"/>
          <p:cNvSpPr>
            <a:spLocks noChangeArrowheads="1"/>
          </p:cNvSpPr>
          <p:nvPr/>
        </p:nvSpPr>
        <p:spPr bwMode="auto">
          <a:xfrm>
            <a:off x="971550" y="115888"/>
            <a:ext cx="6985000" cy="576262"/>
          </a:xfrm>
          <a:prstGeom prst="bevel">
            <a:avLst>
              <a:gd name="adj" fmla="val 12500"/>
            </a:avLst>
          </a:prstGeom>
          <a:blipFill>
            <a:blip r:embed="rId2" cstate="print"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 sz="900"/>
          </a:p>
        </p:txBody>
      </p:sp>
      <p:sp>
        <p:nvSpPr>
          <p:cNvPr id="21518" name="Text Box 78"/>
          <p:cNvSpPr txBox="1">
            <a:spLocks noChangeArrowheads="1"/>
          </p:cNvSpPr>
          <p:nvPr/>
        </p:nvSpPr>
        <p:spPr bwMode="auto">
          <a:xfrm>
            <a:off x="1187450" y="188913"/>
            <a:ext cx="6624638" cy="396875"/>
          </a:xfrm>
          <a:prstGeom prst="rect">
            <a:avLst/>
          </a:prstGeom>
          <a:ln>
            <a:noFill/>
          </a:ln>
          <a:extLst/>
        </p:spPr>
        <p:style>
          <a:lnRef idx="0">
            <a:scrgbClr r="0" g="0" b="0"/>
          </a:lnRef>
          <a:fillRef idx="1002">
            <a:schemeClr val="lt1"/>
          </a:fillRef>
          <a:effectRef idx="0">
            <a:scrgbClr r="0" g="0" b="0"/>
          </a:effectRef>
          <a:fontRef idx="major"/>
        </p:style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2000" b="1" dirty="0">
                <a:latin typeface="Times New Roman" pitchFamily="18" charset="0"/>
              </a:rPr>
              <a:t>ДОХОДЫ – РАСХОДЫ = ДЕФИЦИТ (ПРОФИЦИТ)</a:t>
            </a:r>
          </a:p>
        </p:txBody>
      </p:sp>
      <p:sp>
        <p:nvSpPr>
          <p:cNvPr id="21519" name="Text Box 80"/>
          <p:cNvSpPr txBox="1">
            <a:spLocks noChangeArrowheads="1"/>
          </p:cNvSpPr>
          <p:nvPr/>
        </p:nvSpPr>
        <p:spPr bwMode="auto">
          <a:xfrm>
            <a:off x="179388" y="3068639"/>
            <a:ext cx="3240484" cy="1923604"/>
          </a:xfrm>
          <a:prstGeom prst="rect">
            <a:avLst/>
          </a:prstGeom>
          <a:ln>
            <a:noFill/>
          </a:ln>
          <a:extLst/>
        </p:spPr>
        <p:style>
          <a:lnRef idx="0">
            <a:scrgbClr r="0" g="0" b="0"/>
          </a:lnRef>
          <a:fillRef idx="1002">
            <a:schemeClr val="lt1"/>
          </a:fillRef>
          <a:effectRef idx="0">
            <a:scrgbClr r="0" g="0" b="0"/>
          </a:effectRef>
          <a:fontRef idx="major"/>
        </p:style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sz="1400" b="1" dirty="0">
                <a:latin typeface="Times New Roman" pitchFamily="18" charset="0"/>
              </a:rPr>
              <a:t>ДЕФИЦИТ </a:t>
            </a:r>
          </a:p>
          <a:p>
            <a:pPr algn="ctr" eaLnBrk="1" hangingPunct="1"/>
            <a:r>
              <a:rPr lang="ru-RU" altLang="ru-RU" sz="1400" b="1" dirty="0">
                <a:latin typeface="Times New Roman" pitchFamily="18" charset="0"/>
              </a:rPr>
              <a:t>(расходы больше доходов)</a:t>
            </a:r>
          </a:p>
          <a:p>
            <a:pPr algn="just" eaLnBrk="1" hangingPunct="1">
              <a:spcBef>
                <a:spcPct val="50000"/>
              </a:spcBef>
            </a:pPr>
            <a:r>
              <a:rPr lang="ru-RU" altLang="ru-RU" sz="1300" dirty="0">
                <a:latin typeface="Times New Roman" pitchFamily="18" charset="0"/>
              </a:rPr>
              <a:t>При превышении расходов над доходами  принимается решение об источниках покрытия дефицита (например, использовать имеющиеся накопления, остатки, взять в долг).</a:t>
            </a:r>
          </a:p>
          <a:p>
            <a:pPr algn="ctr" eaLnBrk="1" hangingPunct="1">
              <a:spcBef>
                <a:spcPct val="50000"/>
              </a:spcBef>
            </a:pPr>
            <a:endParaRPr lang="ru-RU" altLang="ru-RU" sz="1300" dirty="0">
              <a:latin typeface="Times New Roman" pitchFamily="18" charset="0"/>
            </a:endParaRPr>
          </a:p>
        </p:txBody>
      </p:sp>
      <p:sp>
        <p:nvSpPr>
          <p:cNvPr id="21520" name="AutoShape 82" descr="Крупная сетка"/>
          <p:cNvSpPr>
            <a:spLocks noChangeArrowheads="1"/>
          </p:cNvSpPr>
          <p:nvPr/>
        </p:nvSpPr>
        <p:spPr bwMode="auto">
          <a:xfrm>
            <a:off x="5724127" y="3141663"/>
            <a:ext cx="3096023" cy="1223442"/>
          </a:xfrm>
          <a:prstGeom prst="roundRect">
            <a:avLst>
              <a:gd name="adj" fmla="val 16667"/>
            </a:avLst>
          </a:prstGeom>
          <a:ln w="28575" algn="ctr">
            <a:solidFill>
              <a:schemeClr val="tx1"/>
            </a:solidFill>
            <a:round/>
            <a:headEnd/>
            <a:tailEnd/>
          </a:ln>
        </p:spPr>
        <p:style>
          <a:lnRef idx="0">
            <a:scrgbClr r="0" g="0" b="0"/>
          </a:lnRef>
          <a:fillRef idx="1002">
            <a:schemeClr val="lt1"/>
          </a:fillRef>
          <a:effectRef idx="0">
            <a:scrgbClr r="0" g="0" b="0"/>
          </a:effectRef>
          <a:fontRef idx="major"/>
        </p:style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 sz="900"/>
          </a:p>
        </p:txBody>
      </p:sp>
      <p:sp>
        <p:nvSpPr>
          <p:cNvPr id="21521" name="Text Box 83"/>
          <p:cNvSpPr txBox="1">
            <a:spLocks noChangeArrowheads="1"/>
          </p:cNvSpPr>
          <p:nvPr/>
        </p:nvSpPr>
        <p:spPr bwMode="auto">
          <a:xfrm>
            <a:off x="5292081" y="3141663"/>
            <a:ext cx="3672408" cy="1423467"/>
          </a:xfrm>
          <a:prstGeom prst="rect">
            <a:avLst/>
          </a:prstGeom>
          <a:ln>
            <a:noFill/>
          </a:ln>
          <a:extLst/>
        </p:spPr>
        <p:style>
          <a:lnRef idx="0">
            <a:scrgbClr r="0" g="0" b="0"/>
          </a:lnRef>
          <a:fillRef idx="1002">
            <a:schemeClr val="lt1"/>
          </a:fillRef>
          <a:effectRef idx="0">
            <a:scrgbClr r="0" g="0" b="0"/>
          </a:effectRef>
          <a:fontRef idx="major"/>
        </p:style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sz="1400" b="1" dirty="0">
                <a:latin typeface="Times New Roman" pitchFamily="18" charset="0"/>
              </a:rPr>
              <a:t>ПРОФИЦИТ</a:t>
            </a:r>
          </a:p>
          <a:p>
            <a:pPr algn="ctr" eaLnBrk="1" hangingPunct="1"/>
            <a:r>
              <a:rPr lang="ru-RU" altLang="ru-RU" sz="1400" b="1" dirty="0">
                <a:latin typeface="Times New Roman" pitchFamily="18" charset="0"/>
              </a:rPr>
              <a:t>(доходы больше расходов)</a:t>
            </a:r>
          </a:p>
          <a:p>
            <a:pPr algn="just" eaLnBrk="1" hangingPunct="1">
              <a:spcBef>
                <a:spcPct val="50000"/>
              </a:spcBef>
            </a:pPr>
            <a:r>
              <a:rPr lang="ru-RU" altLang="ru-RU" sz="1300" dirty="0">
                <a:latin typeface="Times New Roman" pitchFamily="18" charset="0"/>
              </a:rPr>
              <a:t>При превышении доходов над расходами принимается решение, как их использовать (например, накапливать резервы, остатки, погашать долг).</a:t>
            </a:r>
          </a:p>
        </p:txBody>
      </p:sp>
      <p:sp>
        <p:nvSpPr>
          <p:cNvPr id="2" name="Блок-схема: магнитный диск 1"/>
          <p:cNvSpPr/>
          <p:nvPr/>
        </p:nvSpPr>
        <p:spPr>
          <a:xfrm>
            <a:off x="4499769" y="1916906"/>
            <a:ext cx="914400" cy="612648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9159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107950" y="188913"/>
            <a:ext cx="8786813" cy="6480175"/>
          </a:xfrm>
        </p:spPr>
        <p:txBody>
          <a:bodyPr/>
          <a:lstStyle/>
          <a:p>
            <a:pPr marL="0" indent="542925" algn="just" eaLnBrk="1" hangingPunct="1">
              <a:buFontTx/>
              <a:buNone/>
            </a:pPr>
            <a:endParaRPr lang="ru-RU" altLang="ru-RU" sz="1800" b="1" dirty="0" smtClean="0">
              <a:solidFill>
                <a:srgbClr val="0033CC"/>
              </a:solidFill>
              <a:latin typeface="Times New Roman" pitchFamily="18" charset="0"/>
            </a:endParaRPr>
          </a:p>
          <a:p>
            <a:pPr marL="0" indent="542925" algn="just" eaLnBrk="1" hangingPunct="1">
              <a:buFontTx/>
              <a:buNone/>
            </a:pPr>
            <a:endParaRPr lang="ru-RU" altLang="ru-RU" sz="1800" b="1" dirty="0" smtClean="0">
              <a:solidFill>
                <a:srgbClr val="0033CC"/>
              </a:solidFill>
              <a:latin typeface="Times New Roman" pitchFamily="18" charset="0"/>
            </a:endParaRPr>
          </a:p>
        </p:txBody>
      </p:sp>
      <p:grpSp>
        <p:nvGrpSpPr>
          <p:cNvPr id="22531" name="AutoShape 6"/>
          <p:cNvGrpSpPr>
            <a:grpSpLocks/>
          </p:cNvGrpSpPr>
          <p:nvPr/>
        </p:nvGrpSpPr>
        <p:grpSpPr bwMode="auto">
          <a:xfrm>
            <a:off x="2148978" y="258044"/>
            <a:ext cx="4681538" cy="388937"/>
            <a:chOff x="1233" y="-197"/>
            <a:chExt cx="3291" cy="1324"/>
          </a:xfrm>
        </p:grpSpPr>
        <p:pic>
          <p:nvPicPr>
            <p:cNvPr id="22560" name="AutoShape 6"/>
            <p:cNvPicPr>
              <a:picLocks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33" y="-197"/>
              <a:ext cx="3291" cy="1324"/>
            </a:xfrm>
            <a:prstGeom prst="rect">
              <a:avLst/>
            </a:prstGeom>
            <a:ln/>
            <a:extLst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</p:pic>
        <p:sp>
          <p:nvSpPr>
            <p:cNvPr id="22561" name="Text Box 23"/>
            <p:cNvSpPr txBox="1">
              <a:spLocks noChangeArrowheads="1"/>
            </p:cNvSpPr>
            <p:nvPr/>
          </p:nvSpPr>
          <p:spPr bwMode="auto">
            <a:xfrm>
              <a:off x="1311" y="85"/>
              <a:ext cx="3138" cy="759"/>
            </a:xfrm>
            <a:prstGeom prst="rect">
              <a:avLst/>
            </a:prstGeom>
            <a:ln/>
            <a:extLst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altLang="ru-RU" sz="2000" b="1" i="1">
                  <a:latin typeface="Times New Roman" pitchFamily="18" charset="0"/>
                </a:rPr>
                <a:t>Межбюджетные трансферты</a:t>
              </a:r>
            </a:p>
          </p:txBody>
        </p:sp>
      </p:grpSp>
      <p:sp>
        <p:nvSpPr>
          <p:cNvPr id="7171" name="AutoShape 7"/>
          <p:cNvSpPr>
            <a:spLocks noChangeArrowheads="1"/>
          </p:cNvSpPr>
          <p:nvPr/>
        </p:nvSpPr>
        <p:spPr bwMode="auto">
          <a:xfrm>
            <a:off x="699127" y="885240"/>
            <a:ext cx="1838801" cy="4776007"/>
          </a:xfrm>
          <a:prstGeom prst="flowChartAlternateProcess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 algn="l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endParaRPr lang="ru-RU" altLang="ru-RU" sz="1300" smtClean="0">
              <a:latin typeface="Times New Roman" pitchFamily="18" charset="0"/>
            </a:endParaRPr>
          </a:p>
        </p:txBody>
      </p:sp>
      <p:sp>
        <p:nvSpPr>
          <p:cNvPr id="7172" name="AutoShape 8"/>
          <p:cNvSpPr>
            <a:spLocks noChangeArrowheads="1"/>
          </p:cNvSpPr>
          <p:nvPr/>
        </p:nvSpPr>
        <p:spPr bwMode="auto">
          <a:xfrm>
            <a:off x="2693211" y="865071"/>
            <a:ext cx="1843212" cy="4796175"/>
          </a:xfrm>
          <a:prstGeom prst="flowChartAlternateProcess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 algn="l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endParaRPr lang="ru-RU" altLang="ru-RU" sz="1300" smtClean="0">
              <a:latin typeface="Times New Roman" pitchFamily="18" charset="0"/>
            </a:endParaRPr>
          </a:p>
        </p:txBody>
      </p:sp>
      <p:sp>
        <p:nvSpPr>
          <p:cNvPr id="2" name="AutoShape 7"/>
          <p:cNvSpPr>
            <a:spLocks noChangeArrowheads="1"/>
          </p:cNvSpPr>
          <p:nvPr/>
        </p:nvSpPr>
        <p:spPr bwMode="auto">
          <a:xfrm>
            <a:off x="4778947" y="900208"/>
            <a:ext cx="1910301" cy="4623607"/>
          </a:xfrm>
          <a:prstGeom prst="flowChartAlternateProcess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 algn="l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endParaRPr lang="ru-RU" altLang="ru-RU" sz="1300" smtClean="0">
              <a:latin typeface="Times New Roman" pitchFamily="18" charset="0"/>
            </a:endParaRPr>
          </a:p>
        </p:txBody>
      </p:sp>
      <p:sp>
        <p:nvSpPr>
          <p:cNvPr id="22541" name="Text Box 36"/>
          <p:cNvSpPr txBox="1">
            <a:spLocks noChangeArrowheads="1"/>
          </p:cNvSpPr>
          <p:nvPr/>
        </p:nvSpPr>
        <p:spPr bwMode="auto">
          <a:xfrm>
            <a:off x="684213" y="1412875"/>
            <a:ext cx="19431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ru-RU" altLang="ru-RU" sz="900"/>
          </a:p>
        </p:txBody>
      </p:sp>
      <p:sp>
        <p:nvSpPr>
          <p:cNvPr id="22542" name="Text Box 40"/>
          <p:cNvSpPr txBox="1">
            <a:spLocks noChangeArrowheads="1"/>
          </p:cNvSpPr>
          <p:nvPr/>
        </p:nvSpPr>
        <p:spPr bwMode="auto">
          <a:xfrm>
            <a:off x="823913" y="989013"/>
            <a:ext cx="1584325" cy="187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b="1" dirty="0" smtClean="0">
                <a:latin typeface="Times New Roman" pitchFamily="18" charset="0"/>
              </a:rPr>
              <a:t>Дотации </a:t>
            </a:r>
            <a:endParaRPr lang="ru-RU" altLang="ru-RU" b="1" dirty="0">
              <a:latin typeface="Times New Roman" pitchFamily="18" charset="0"/>
            </a:endParaRPr>
          </a:p>
          <a:p>
            <a:pPr eaLnBrk="1" hangingPunct="1"/>
            <a:r>
              <a:rPr lang="ru-RU" altLang="ru-RU" sz="1400" b="1" dirty="0">
                <a:latin typeface="Times New Roman" pitchFamily="18" charset="0"/>
              </a:rPr>
              <a:t>(</a:t>
            </a:r>
            <a:r>
              <a:rPr lang="ru-RU" altLang="ru-RU" sz="1400" b="1" i="1" dirty="0">
                <a:latin typeface="Times New Roman" pitchFamily="18" charset="0"/>
              </a:rPr>
              <a:t>от лат. «</a:t>
            </a:r>
            <a:r>
              <a:rPr lang="en-US" altLang="ru-RU" sz="1400" b="1" i="1" dirty="0" err="1">
                <a:latin typeface="Times New Roman" pitchFamily="18" charset="0"/>
              </a:rPr>
              <a:t>Dotatio</a:t>
            </a:r>
            <a:r>
              <a:rPr lang="ru-RU" altLang="ru-RU" sz="1400" b="1" i="1" dirty="0">
                <a:latin typeface="Times New Roman" pitchFamily="18" charset="0"/>
              </a:rPr>
              <a:t>» -дар, пожертвование</a:t>
            </a:r>
            <a:r>
              <a:rPr lang="ru-RU" altLang="ru-RU" sz="1400" b="1" dirty="0">
                <a:latin typeface="Times New Roman" pitchFamily="18" charset="0"/>
              </a:rPr>
              <a:t>)</a:t>
            </a:r>
          </a:p>
          <a:p>
            <a:pPr eaLnBrk="1" hangingPunct="1"/>
            <a:r>
              <a:rPr lang="ru-RU" altLang="ru-RU" sz="1400" dirty="0">
                <a:latin typeface="Times New Roman" pitchFamily="18" charset="0"/>
              </a:rPr>
              <a:t>Предоставляется без определения конкретной цели их использования</a:t>
            </a:r>
          </a:p>
        </p:txBody>
      </p:sp>
      <p:sp>
        <p:nvSpPr>
          <p:cNvPr id="22543" name="Text Box 41"/>
          <p:cNvSpPr txBox="1">
            <a:spLocks noChangeArrowheads="1"/>
          </p:cNvSpPr>
          <p:nvPr/>
        </p:nvSpPr>
        <p:spPr bwMode="auto">
          <a:xfrm>
            <a:off x="2786063" y="887413"/>
            <a:ext cx="1657350" cy="2954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b="1" dirty="0">
                <a:latin typeface="Times New Roman" pitchFamily="18" charset="0"/>
              </a:rPr>
              <a:t>Субвенции </a:t>
            </a:r>
          </a:p>
          <a:p>
            <a:pPr eaLnBrk="1" hangingPunct="1"/>
            <a:r>
              <a:rPr lang="ru-RU" altLang="ru-RU" sz="1400" b="1" dirty="0">
                <a:latin typeface="Times New Roman" pitchFamily="18" charset="0"/>
              </a:rPr>
              <a:t>(</a:t>
            </a:r>
            <a:r>
              <a:rPr lang="ru-RU" altLang="ru-RU" sz="1400" b="1" i="1" dirty="0">
                <a:latin typeface="Times New Roman" pitchFamily="18" charset="0"/>
              </a:rPr>
              <a:t>от лат.</a:t>
            </a:r>
            <a:r>
              <a:rPr lang="en-US" altLang="ru-RU" sz="1400" b="1" i="1" dirty="0">
                <a:latin typeface="Times New Roman" pitchFamily="18" charset="0"/>
              </a:rPr>
              <a:t> </a:t>
            </a:r>
            <a:r>
              <a:rPr lang="ru-RU" altLang="ru-RU" sz="1400" b="1" i="1" dirty="0">
                <a:latin typeface="Times New Roman" pitchFamily="18" charset="0"/>
              </a:rPr>
              <a:t>«</a:t>
            </a:r>
            <a:r>
              <a:rPr lang="en-US" altLang="ru-RU" sz="1400" b="1" i="1" dirty="0" err="1">
                <a:latin typeface="Times New Roman" pitchFamily="18" charset="0"/>
              </a:rPr>
              <a:t>Subvenire</a:t>
            </a:r>
            <a:r>
              <a:rPr lang="ru-RU" altLang="ru-RU" sz="1400" b="1" i="1" dirty="0">
                <a:latin typeface="Times New Roman" pitchFamily="18" charset="0"/>
              </a:rPr>
              <a:t>»</a:t>
            </a:r>
            <a:r>
              <a:rPr lang="en-US" altLang="ru-RU" sz="1400" b="1" i="1" dirty="0">
                <a:latin typeface="Times New Roman" pitchFamily="18" charset="0"/>
              </a:rPr>
              <a:t> - </a:t>
            </a:r>
            <a:r>
              <a:rPr lang="ru-RU" altLang="ru-RU" sz="1400" b="1" i="1" dirty="0">
                <a:latin typeface="Times New Roman" pitchFamily="18" charset="0"/>
              </a:rPr>
              <a:t>приходить на помощь</a:t>
            </a:r>
            <a:r>
              <a:rPr lang="ru-RU" altLang="ru-RU" sz="1400" b="1" dirty="0">
                <a:latin typeface="Times New Roman" pitchFamily="18" charset="0"/>
              </a:rPr>
              <a:t>)</a:t>
            </a:r>
          </a:p>
          <a:p>
            <a:pPr eaLnBrk="1" hangingPunct="1"/>
            <a:r>
              <a:rPr lang="ru-RU" altLang="ru-RU" sz="1400" dirty="0">
                <a:latin typeface="Times New Roman" pitchFamily="18" charset="0"/>
              </a:rPr>
              <a:t>Предоставляются на финансирование «переданных» другим публично-правовым образованиям полномочий</a:t>
            </a:r>
          </a:p>
        </p:txBody>
      </p:sp>
      <p:sp>
        <p:nvSpPr>
          <p:cNvPr id="22544" name="Text Box 42"/>
          <p:cNvSpPr txBox="1">
            <a:spLocks noChangeArrowheads="1"/>
          </p:cNvSpPr>
          <p:nvPr/>
        </p:nvSpPr>
        <p:spPr bwMode="auto">
          <a:xfrm>
            <a:off x="4723337" y="887413"/>
            <a:ext cx="1910302" cy="1877437"/>
          </a:xfrm>
          <a:prstGeom prst="rect">
            <a:avLst/>
          </a:prstGeom>
          <a:ln/>
          <a:ex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b="1" dirty="0">
                <a:latin typeface="Times New Roman" pitchFamily="18" charset="0"/>
              </a:rPr>
              <a:t>Субсидии </a:t>
            </a:r>
          </a:p>
          <a:p>
            <a:pPr eaLnBrk="1" hangingPunct="1"/>
            <a:r>
              <a:rPr lang="ru-RU" altLang="ru-RU" sz="1400" b="1" i="1" dirty="0">
                <a:latin typeface="Times New Roman" pitchFamily="18" charset="0"/>
              </a:rPr>
              <a:t>(от лат. «</a:t>
            </a:r>
            <a:r>
              <a:rPr lang="en-US" altLang="ru-RU" sz="1400" b="1" i="1" dirty="0" err="1">
                <a:latin typeface="Times New Roman" pitchFamily="18" charset="0"/>
              </a:rPr>
              <a:t>Subsiduim</a:t>
            </a:r>
            <a:r>
              <a:rPr lang="ru-RU" altLang="ru-RU" sz="1400" b="1" i="1" dirty="0">
                <a:latin typeface="Times New Roman" pitchFamily="18" charset="0"/>
              </a:rPr>
              <a:t>» - поддержка)</a:t>
            </a:r>
          </a:p>
          <a:p>
            <a:pPr eaLnBrk="1" hangingPunct="1"/>
            <a:r>
              <a:rPr lang="ru-RU" altLang="ru-RU" sz="1400" dirty="0">
                <a:latin typeface="Times New Roman" pitchFamily="18" charset="0"/>
              </a:rPr>
              <a:t>Предоставляются на условиях долевого </a:t>
            </a:r>
            <a:r>
              <a:rPr lang="ru-RU" altLang="ru-RU" sz="1400" dirty="0" err="1">
                <a:latin typeface="Times New Roman" pitchFamily="18" charset="0"/>
              </a:rPr>
              <a:t>софинансирования</a:t>
            </a:r>
            <a:r>
              <a:rPr lang="ru-RU" altLang="ru-RU" sz="1400" dirty="0">
                <a:latin typeface="Times New Roman" pitchFamily="18" charset="0"/>
              </a:rPr>
              <a:t> расходов других бюджетов</a:t>
            </a:r>
          </a:p>
        </p:txBody>
      </p:sp>
      <p:sp>
        <p:nvSpPr>
          <p:cNvPr id="22545" name="Line 43"/>
          <p:cNvSpPr>
            <a:spLocks noChangeShapeType="1"/>
          </p:cNvSpPr>
          <p:nvPr/>
        </p:nvSpPr>
        <p:spPr bwMode="auto">
          <a:xfrm flipH="1">
            <a:off x="2051050" y="685800"/>
            <a:ext cx="496888" cy="1809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2546" name="Line 44"/>
          <p:cNvSpPr>
            <a:spLocks noChangeShapeType="1"/>
          </p:cNvSpPr>
          <p:nvPr/>
        </p:nvSpPr>
        <p:spPr bwMode="auto">
          <a:xfrm flipH="1">
            <a:off x="3614738" y="700088"/>
            <a:ext cx="327025" cy="1873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2547" name="Line 45"/>
          <p:cNvSpPr>
            <a:spLocks noChangeShapeType="1"/>
          </p:cNvSpPr>
          <p:nvPr/>
        </p:nvSpPr>
        <p:spPr bwMode="auto">
          <a:xfrm>
            <a:off x="6659563" y="692150"/>
            <a:ext cx="576262" cy="1444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" name="AutoShape 8"/>
          <p:cNvSpPr>
            <a:spLocks noChangeArrowheads="1"/>
          </p:cNvSpPr>
          <p:nvPr/>
        </p:nvSpPr>
        <p:spPr bwMode="auto">
          <a:xfrm>
            <a:off x="6830516" y="856414"/>
            <a:ext cx="2112489" cy="4804831"/>
          </a:xfrm>
          <a:prstGeom prst="flowChartAlternateProcess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 algn="l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endParaRPr lang="ru-RU" altLang="ru-RU" sz="1300" smtClean="0">
              <a:latin typeface="Times New Roman" pitchFamily="18" charset="0"/>
            </a:endParaRPr>
          </a:p>
        </p:txBody>
      </p:sp>
      <p:sp>
        <p:nvSpPr>
          <p:cNvPr id="22552" name="Line 50"/>
          <p:cNvSpPr>
            <a:spLocks noChangeShapeType="1"/>
          </p:cNvSpPr>
          <p:nvPr/>
        </p:nvSpPr>
        <p:spPr bwMode="auto">
          <a:xfrm>
            <a:off x="5430838" y="685800"/>
            <a:ext cx="260350" cy="20161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2553" name="Text Box 51"/>
          <p:cNvSpPr txBox="1">
            <a:spLocks noChangeArrowheads="1"/>
          </p:cNvSpPr>
          <p:nvPr/>
        </p:nvSpPr>
        <p:spPr bwMode="auto">
          <a:xfrm>
            <a:off x="6914823" y="885239"/>
            <a:ext cx="1977657" cy="32932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b="1" dirty="0">
                <a:latin typeface="Times New Roman" pitchFamily="18" charset="0"/>
              </a:rPr>
              <a:t>Иные межбюджетные трансферты</a:t>
            </a:r>
            <a:r>
              <a:rPr lang="ru-RU" altLang="ru-RU" sz="900" dirty="0"/>
              <a:t> </a:t>
            </a:r>
            <a:r>
              <a:rPr lang="ru-RU" altLang="ru-RU" sz="1400" b="1" i="1" dirty="0">
                <a:latin typeface="Times New Roman" pitchFamily="18" charset="0"/>
              </a:rPr>
              <a:t>(</a:t>
            </a:r>
            <a:r>
              <a:rPr lang="ru-RU" altLang="ru-RU" sz="1400" b="1" i="1" dirty="0" err="1">
                <a:latin typeface="Times New Roman" pitchFamily="18" charset="0"/>
              </a:rPr>
              <a:t>Трансфе́рт</a:t>
            </a:r>
            <a:r>
              <a:rPr lang="ru-RU" altLang="ru-RU" sz="1400" b="1" i="1" dirty="0">
                <a:latin typeface="Times New Roman" pitchFamily="18" charset="0"/>
              </a:rPr>
              <a:t> от лат. «</a:t>
            </a:r>
            <a:r>
              <a:rPr lang="ru-RU" altLang="ru-RU" sz="1400" b="1" i="1" dirty="0" err="1">
                <a:latin typeface="Times New Roman" pitchFamily="18" charset="0"/>
              </a:rPr>
              <a:t>Transfero</a:t>
            </a:r>
            <a:r>
              <a:rPr lang="ru-RU" altLang="ru-RU" sz="1400" b="1" i="1" dirty="0">
                <a:latin typeface="Times New Roman" pitchFamily="18" charset="0"/>
              </a:rPr>
              <a:t>»-</a:t>
            </a:r>
            <a:r>
              <a:rPr lang="ru-RU" altLang="ru-RU" sz="1400" b="1" i="1" dirty="0" err="1" smtClean="0">
                <a:latin typeface="Times New Roman" pitchFamily="18" charset="0"/>
              </a:rPr>
              <a:t>переношу,перемещаю</a:t>
            </a:r>
            <a:r>
              <a:rPr lang="ru-RU" altLang="ru-RU" sz="1400" b="1" i="1" dirty="0">
                <a:latin typeface="Times New Roman" pitchFamily="18" charset="0"/>
              </a:rPr>
              <a:t>)</a:t>
            </a:r>
            <a:r>
              <a:rPr lang="ru-RU" altLang="ru-RU" sz="1400" b="1" dirty="0"/>
              <a:t> </a:t>
            </a:r>
            <a:r>
              <a:rPr lang="ru-RU" altLang="ru-RU" sz="1400" dirty="0">
                <a:latin typeface="Times New Roman" pitchFamily="18" charset="0"/>
              </a:rPr>
              <a:t>Предоставляются на осуществление части полномочий по решению вопросов местного значения в соответствии с заключенными соглашениями</a:t>
            </a:r>
            <a:endParaRPr lang="ru-RU" altLang="ru-RU" sz="900" b="1" dirty="0"/>
          </a:p>
        </p:txBody>
      </p:sp>
    </p:spTree>
    <p:extLst>
      <p:ext uri="{BB962C8B-B14F-4D97-AF65-F5344CB8AC3E}">
        <p14:creationId xmlns:p14="http://schemas.microsoft.com/office/powerpoint/2010/main" val="4093515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64796" y="81839"/>
            <a:ext cx="7119686" cy="707886"/>
          </a:xfrm>
          <a:prstGeom prst="rect">
            <a:avLst/>
          </a:prstGeom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000" b="1" dirty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Основные характеристики бюджета </a:t>
            </a:r>
            <a:r>
              <a:rPr lang="ru-RU" sz="2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Гагаринского  </a:t>
            </a:r>
            <a:r>
              <a:rPr lang="ru-RU" sz="2000" b="1" dirty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сельского </a:t>
            </a:r>
            <a:r>
              <a:rPr lang="ru-RU" sz="2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поселения Морозовского района </a:t>
            </a:r>
            <a:r>
              <a:rPr lang="ru-RU" sz="2000" b="1" dirty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 </a:t>
            </a:r>
            <a:r>
              <a:rPr lang="ru-RU" sz="2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2016 </a:t>
            </a:r>
            <a:r>
              <a:rPr lang="ru-RU" sz="2000" b="1" dirty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год</a:t>
            </a:r>
            <a:r>
              <a:rPr lang="en-US" sz="2000" b="1" dirty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ru-RU" sz="2000" b="1" dirty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58670" y="1337915"/>
            <a:ext cx="7807024" cy="45719"/>
          </a:xfrm>
          <a:prstGeom prst="roundRect">
            <a:avLst/>
          </a:prstGeom>
          <a:gradFill flip="none" rotWithShape="1">
            <a:gsLst>
              <a:gs pos="0">
                <a:schemeClr val="accent2">
                  <a:lumMod val="75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rect">
              <a:fillToRect l="50000" t="50000" r="50000" b="50000"/>
            </a:path>
            <a:tileRect/>
          </a:gradFill>
          <a:ln cmpd="thickThin"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  <a:effectLst>
            <a:innerShdw blurRad="63500" dist="50800" dir="2700000">
              <a:schemeClr val="accent4">
                <a:lumMod val="20000"/>
                <a:lumOff val="80000"/>
                <a:alpha val="5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58670" y="1556792"/>
            <a:ext cx="3474888" cy="873951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Показатели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894134" y="1556791"/>
            <a:ext cx="2702202" cy="873951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2016</a:t>
            </a:r>
            <a:endParaRPr lang="ru-RU" sz="20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5004048" y="4986574"/>
            <a:ext cx="2592288" cy="746682"/>
          </a:xfrm>
          <a:prstGeom prst="roundRect">
            <a:avLst>
              <a:gd name="adj" fmla="val 50000"/>
            </a:avLst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-529,6</a:t>
            </a:r>
          </a:p>
          <a:p>
            <a:pPr algn="ctr"/>
            <a:endParaRPr lang="ru-RU" sz="1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58670" y="2759715"/>
            <a:ext cx="3474888" cy="64633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hlinkClick r:id="rId2" action="ppaction://hlinksldjump"/>
              </a:rPr>
              <a:t>Доходы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рублей.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58670" y="3717032"/>
            <a:ext cx="3474888" cy="64633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hlinkClick r:id="rId3" action="ppaction://hlinksldjump"/>
              </a:rPr>
              <a:t>Расходы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рублей.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58670" y="4986573"/>
            <a:ext cx="3474888" cy="58477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Дефицит(-), Профицит</a:t>
            </a:r>
            <a:r>
              <a:rPr lang="ru-RU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(+),                 </a:t>
            </a:r>
            <a:r>
              <a:rPr lang="ru-RU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рублей.</a:t>
            </a:r>
          </a:p>
        </p:txBody>
      </p:sp>
      <p:sp>
        <p:nvSpPr>
          <p:cNvPr id="15" name="TextBox 14"/>
          <p:cNvSpPr txBox="1"/>
          <p:nvPr/>
        </p:nvSpPr>
        <p:spPr>
          <a:xfrm flipH="1">
            <a:off x="5004048" y="2759715"/>
            <a:ext cx="2592288" cy="64633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6937,9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тыс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 рублей</a:t>
            </a:r>
          </a:p>
        </p:txBody>
      </p:sp>
      <p:sp>
        <p:nvSpPr>
          <p:cNvPr id="22" name="TextBox 21"/>
          <p:cNvSpPr txBox="1"/>
          <p:nvPr/>
        </p:nvSpPr>
        <p:spPr>
          <a:xfrm flipH="1">
            <a:off x="5004048" y="3717032"/>
            <a:ext cx="2592288" cy="64633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7467,5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тыс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 рублей</a:t>
            </a:r>
          </a:p>
        </p:txBody>
      </p:sp>
    </p:spTree>
    <p:extLst>
      <p:ext uri="{BB962C8B-B14F-4D97-AF65-F5344CB8AC3E}">
        <p14:creationId xmlns:p14="http://schemas.microsoft.com/office/powerpoint/2010/main" val="10003036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Стрелка вправо 23"/>
          <p:cNvSpPr/>
          <p:nvPr/>
        </p:nvSpPr>
        <p:spPr>
          <a:xfrm rot="16200000">
            <a:off x="3640064" y="3553734"/>
            <a:ext cx="1735644" cy="29450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Стрелка вправо 22"/>
          <p:cNvSpPr/>
          <p:nvPr/>
        </p:nvSpPr>
        <p:spPr>
          <a:xfrm rot="12069900">
            <a:off x="6185848" y="2008884"/>
            <a:ext cx="1504799" cy="41783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Стрелка вправо 1"/>
          <p:cNvSpPr/>
          <p:nvPr/>
        </p:nvSpPr>
        <p:spPr>
          <a:xfrm rot="20204792">
            <a:off x="1213276" y="2193370"/>
            <a:ext cx="1504799" cy="41783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Прямоугольник 44"/>
          <p:cNvSpPr/>
          <p:nvPr/>
        </p:nvSpPr>
        <p:spPr>
          <a:xfrm>
            <a:off x="2739436" y="1412776"/>
            <a:ext cx="3399784" cy="124103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6937,9</a:t>
            </a:r>
          </a:p>
          <a:p>
            <a:pPr algn="ctr"/>
            <a:r>
              <a:rPr lang="ru-RU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руб.</a:t>
            </a:r>
            <a:endParaRPr lang="ru-RU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956511" y="224734"/>
            <a:ext cx="739942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Доходы</a:t>
            </a:r>
            <a:r>
              <a:rPr lang="ru-RU" sz="2000" b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бюджета Гагаринского сельского поселения Морозовского района </a:t>
            </a:r>
            <a:r>
              <a:rPr lang="ru-RU" sz="2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на 2016 год</a:t>
            </a:r>
            <a:r>
              <a:rPr lang="ru-RU" sz="2000" b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37" name="TextBox 36"/>
          <p:cNvSpPr txBox="1"/>
          <p:nvPr/>
        </p:nvSpPr>
        <p:spPr>
          <a:xfrm rot="10800000" flipH="1" flipV="1">
            <a:off x="6282511" y="2802447"/>
            <a:ext cx="2249929" cy="64633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Неналоговые доходы</a:t>
            </a:r>
            <a:endParaRPr lang="ru-RU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2,4 тыс. руб.</a:t>
            </a:r>
            <a:endParaRPr lang="ru-RU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 flipH="1">
            <a:off x="3226469" y="4568811"/>
            <a:ext cx="2562834" cy="92333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Безвозмездные поступления</a:t>
            </a:r>
            <a:endParaRPr lang="ru-RU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1604,4 тыс. руб.</a:t>
            </a:r>
            <a:endParaRPr lang="ru-RU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 flipH="1">
            <a:off x="323528" y="2891281"/>
            <a:ext cx="2664295" cy="64633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Налоговые доходы 5331,1 тыс. руб.</a:t>
            </a:r>
            <a:endParaRPr lang="ru-RU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32945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28650" y="116633"/>
            <a:ext cx="7886700" cy="824661"/>
          </a:xfrm>
          <a:ln>
            <a:noFill/>
          </a:ln>
        </p:spPr>
        <p:txBody>
          <a:bodyPr>
            <a:scene3d>
              <a:camera prst="orthographicFront"/>
              <a:lightRig rig="threePt" dir="t"/>
            </a:scene3d>
            <a:sp3d prstMaterial="dkEdge">
              <a:bevelT w="0" h="0"/>
            </a:sp3d>
          </a:bodyPr>
          <a:lstStyle/>
          <a:p>
            <a:pPr marL="0" indent="0" algn="ctr">
              <a:buNone/>
            </a:pPr>
            <a:r>
              <a:rPr lang="ru-RU" sz="2000" dirty="0" smtClean="0">
                <a:ln>
                  <a:solidFill>
                    <a:srgbClr val="00B0F0">
                      <a:alpha val="98000"/>
                    </a:srgbClr>
                  </a:solidFill>
                </a:ln>
                <a:solidFill>
                  <a:schemeClr val="tx1"/>
                </a:solidFill>
                <a:effectLst>
                  <a:glow>
                    <a:schemeClr val="accent1"/>
                  </a:glow>
                  <a:innerShdw blurRad="63500" dist="50800">
                    <a:prstClr val="black"/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Налоговые доходы</a:t>
            </a:r>
            <a:endParaRPr lang="ru-RU" sz="2000" dirty="0">
              <a:ln>
                <a:solidFill>
                  <a:srgbClr val="00B0F0">
                    <a:alpha val="98000"/>
                  </a:srgbClr>
                </a:solidFill>
              </a:ln>
              <a:solidFill>
                <a:schemeClr val="tx1"/>
              </a:solidFill>
              <a:effectLst>
                <a:glow>
                  <a:schemeClr val="accent1"/>
                </a:glow>
                <a:innerShdw blurRad="63500" dist="50800">
                  <a:prstClr val="black"/>
                </a:inn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Блок-схема: объединение 14"/>
          <p:cNvSpPr/>
          <p:nvPr/>
        </p:nvSpPr>
        <p:spPr>
          <a:xfrm rot="14456405">
            <a:off x="1062440" y="3184506"/>
            <a:ext cx="3220968" cy="2778316"/>
          </a:xfrm>
          <a:prstGeom prst="flowChartMerge">
            <a:avLst/>
          </a:prstGeom>
          <a:solidFill>
            <a:srgbClr val="FF6699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lIns="252000" tIns="612000" rIns="0" bIns="0" rtlCol="0" anchor="ctr"/>
          <a:lstStyle/>
          <a:p>
            <a:pPr algn="ctr"/>
            <a:r>
              <a:rPr lang="ru-RU" sz="1600" dirty="0">
                <a:solidFill>
                  <a:schemeClr val="tx1"/>
                </a:solidFill>
              </a:rPr>
              <a:t>Земельный </a:t>
            </a:r>
            <a:r>
              <a:rPr lang="ru-RU" sz="1600" dirty="0" smtClean="0">
                <a:solidFill>
                  <a:schemeClr val="tx1"/>
                </a:solidFill>
              </a:rPr>
              <a:t>налог  </a:t>
            </a:r>
          </a:p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1992,3 тыс. рублей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17" name="Блок-схема: объединение 16"/>
          <p:cNvSpPr/>
          <p:nvPr/>
        </p:nvSpPr>
        <p:spPr>
          <a:xfrm rot="10800000">
            <a:off x="2699792" y="4052320"/>
            <a:ext cx="3811426" cy="2805680"/>
          </a:xfrm>
          <a:prstGeom prst="flowChartMerge">
            <a:avLst/>
          </a:prstGeom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 lIns="504000" tIns="360000" rIns="360000" bIns="108000" rtlCol="0" anchor="ctr">
            <a:scene3d>
              <a:camera prst="orthographicFront">
                <a:rot lat="0" lon="0" rev="10799999"/>
              </a:camera>
              <a:lightRig rig="threePt" dir="t"/>
            </a:scene3d>
          </a:bodyPr>
          <a:lstStyle/>
          <a:p>
            <a:pPr algn="ctr"/>
            <a:endParaRPr lang="ru-RU" sz="1400" dirty="0" smtClean="0"/>
          </a:p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Государственная пошлина за совершение нотариальных действий </a:t>
            </a:r>
          </a:p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21,8тыс. рублей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20" name="Блок-схема: объединение 19"/>
          <p:cNvSpPr/>
          <p:nvPr/>
        </p:nvSpPr>
        <p:spPr>
          <a:xfrm rot="7166742">
            <a:off x="4972486" y="3082057"/>
            <a:ext cx="3029585" cy="2819516"/>
          </a:xfrm>
          <a:prstGeom prst="flowChartMerge">
            <a:avLst/>
          </a:prstGeom>
          <a:solidFill>
            <a:srgbClr val="FF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288000" tIns="612000" rIns="216000" bIns="0" rtlCol="0" anchor="ctr"/>
          <a:lstStyle/>
          <a:p>
            <a:pPr algn="ctr"/>
            <a:r>
              <a:rPr lang="ru-RU" sz="1400" dirty="0">
                <a:solidFill>
                  <a:schemeClr val="tx1"/>
                </a:solidFill>
              </a:rPr>
              <a:t>Налог на имущество физических </a:t>
            </a:r>
            <a:r>
              <a:rPr lang="ru-RU" sz="1400" dirty="0" smtClean="0">
                <a:solidFill>
                  <a:schemeClr val="tx1"/>
                </a:solidFill>
              </a:rPr>
              <a:t>лиц</a:t>
            </a:r>
          </a:p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71,6 тыс.рублей</a:t>
            </a:r>
          </a:p>
        </p:txBody>
      </p:sp>
      <p:sp>
        <p:nvSpPr>
          <p:cNvPr id="21" name="Овал 20"/>
          <p:cNvSpPr/>
          <p:nvPr/>
        </p:nvSpPr>
        <p:spPr>
          <a:xfrm>
            <a:off x="3828068" y="3212976"/>
            <a:ext cx="1201769" cy="742021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innerShdw blurRad="63500" dist="50800" dir="5400000">
              <a:prstClr val="black">
                <a:alpha val="50000"/>
              </a:prstClr>
            </a:inn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700" dirty="0" smtClean="0">
                <a:solidFill>
                  <a:schemeClr val="tx1"/>
                </a:solidFill>
              </a:rPr>
              <a:t>5333,5</a:t>
            </a:r>
          </a:p>
          <a:p>
            <a:pPr algn="ctr"/>
            <a:endParaRPr lang="ru-RU" sz="1700" dirty="0">
              <a:solidFill>
                <a:schemeClr val="tx1"/>
              </a:solidFill>
            </a:endParaRPr>
          </a:p>
        </p:txBody>
      </p:sp>
      <p:sp>
        <p:nvSpPr>
          <p:cNvPr id="12" name="Блок-схема: объединение 11"/>
          <p:cNvSpPr/>
          <p:nvPr/>
        </p:nvSpPr>
        <p:spPr>
          <a:xfrm rot="3763569">
            <a:off x="4658785" y="1262518"/>
            <a:ext cx="3369798" cy="2919184"/>
          </a:xfrm>
          <a:prstGeom prst="flowChartMerge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vert270" lIns="396000" tIns="252000" rIns="288000" bIns="36000" rtlCol="0" anchor="ctr"/>
          <a:lstStyle/>
          <a:p>
            <a:pPr algn="ctr"/>
            <a:r>
              <a:rPr lang="ru-RU" sz="1200" dirty="0">
                <a:solidFill>
                  <a:schemeClr val="tx1"/>
                </a:solidFill>
              </a:rPr>
              <a:t>Акцизы по </a:t>
            </a:r>
            <a:r>
              <a:rPr lang="ru-RU" sz="1200" dirty="0" smtClean="0">
                <a:solidFill>
                  <a:schemeClr val="tx1"/>
                </a:solidFill>
              </a:rPr>
              <a:t>подакцизным товарам </a:t>
            </a:r>
            <a:r>
              <a:rPr lang="ru-RU" sz="1200" dirty="0">
                <a:solidFill>
                  <a:schemeClr val="tx1"/>
                </a:solidFill>
              </a:rPr>
              <a:t>(продукции</a:t>
            </a:r>
            <a:r>
              <a:rPr lang="ru-RU" sz="1200" dirty="0" smtClean="0">
                <a:solidFill>
                  <a:schemeClr val="tx1"/>
                </a:solidFill>
              </a:rPr>
              <a:t>),</a:t>
            </a:r>
          </a:p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производимым </a:t>
            </a:r>
            <a:r>
              <a:rPr lang="ru-RU" sz="1200" dirty="0">
                <a:solidFill>
                  <a:schemeClr val="tx1"/>
                </a:solidFill>
              </a:rPr>
              <a:t>на территории Российской Федерации </a:t>
            </a:r>
          </a:p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646,6 тыс. рублей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13" name="Блок-схема: объединение 12"/>
          <p:cNvSpPr/>
          <p:nvPr/>
        </p:nvSpPr>
        <p:spPr>
          <a:xfrm>
            <a:off x="2471020" y="555680"/>
            <a:ext cx="3915867" cy="2575394"/>
          </a:xfrm>
          <a:prstGeom prst="flowChartMerge">
            <a:avLst/>
          </a:prstGeom>
          <a:solidFill>
            <a:srgbClr val="FFC000"/>
          </a:solidFill>
          <a:ln/>
        </p:spPr>
        <p:style>
          <a:lnRef idx="1">
            <a:schemeClr val="accent6"/>
          </a:lnRef>
          <a:fillRef idx="1002">
            <a:schemeClr val="lt2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rtlCol="0" anchor="ctr"/>
          <a:lstStyle/>
          <a:p>
            <a:pPr algn="ctr"/>
            <a:r>
              <a:rPr lang="ru-RU" sz="1400" dirty="0">
                <a:solidFill>
                  <a:schemeClr val="tx1"/>
                </a:solidFill>
              </a:rPr>
              <a:t>Налог на доходы физических лиц</a:t>
            </a:r>
          </a:p>
          <a:p>
            <a:pPr algn="ctr"/>
            <a:r>
              <a:rPr lang="ru-RU" sz="1600" dirty="0">
                <a:solidFill>
                  <a:schemeClr val="tx1"/>
                </a:solidFill>
              </a:rPr>
              <a:t> </a:t>
            </a:r>
            <a:r>
              <a:rPr lang="ru-RU" sz="1600" dirty="0" smtClean="0">
                <a:solidFill>
                  <a:schemeClr val="tx1"/>
                </a:solidFill>
              </a:rPr>
              <a:t>2550,0 тыс. рублей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22" name="Блок-схема: объединение 21"/>
          <p:cNvSpPr/>
          <p:nvPr/>
        </p:nvSpPr>
        <p:spPr>
          <a:xfrm rot="18154656">
            <a:off x="918270" y="1465006"/>
            <a:ext cx="3354813" cy="2778316"/>
          </a:xfrm>
          <a:prstGeom prst="flowChartMerg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lIns="0" tIns="540000" bIns="72000"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Единый сельскохозяйственный налог </a:t>
            </a:r>
            <a:endParaRPr lang="ru-RU" sz="1200" dirty="0">
              <a:solidFill>
                <a:schemeClr val="tx1"/>
              </a:solidFill>
            </a:endParaRPr>
          </a:p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48,8 тыс. рублей</a:t>
            </a:r>
            <a:endParaRPr lang="ru-RU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64903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7" grpId="0" animBg="1"/>
      <p:bldP spid="20" grpId="0" animBg="1"/>
      <p:bldP spid="21" grpId="0" animBg="1"/>
      <p:bldP spid="12" grpId="0" animBg="1"/>
      <p:bldP spid="13" grpId="0" animBg="1"/>
      <p:bldP spid="2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024404"/>
          </a:xfrm>
        </p:spPr>
        <p:txBody>
          <a:bodyPr/>
          <a:lstStyle/>
          <a:p>
            <a:pPr marL="0" indent="0" algn="ctr">
              <a:buNone/>
            </a:pPr>
            <a:r>
              <a:rPr lang="ru-RU" sz="2000" dirty="0" smtClean="0">
                <a:ln>
                  <a:solidFill>
                    <a:srgbClr val="00B0F0">
                      <a:alpha val="98000"/>
                    </a:srgbClr>
                  </a:solidFill>
                </a:ln>
                <a:solidFill>
                  <a:schemeClr val="tx1"/>
                </a:solidFill>
                <a:effectLst>
                  <a:glow>
                    <a:schemeClr val="accent1"/>
                  </a:glow>
                  <a:innerShdw blurRad="63500" dist="50800">
                    <a:prstClr val="black"/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Неналоговые доходы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Блок-схема: объединение 2"/>
          <p:cNvSpPr/>
          <p:nvPr/>
        </p:nvSpPr>
        <p:spPr>
          <a:xfrm rot="5400000">
            <a:off x="2692639" y="1406406"/>
            <a:ext cx="6120677" cy="3456384"/>
          </a:xfrm>
          <a:prstGeom prst="flowChartMerge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vert270" lIns="0" tIns="432000" bIns="0" rtlCol="0" anchor="ctr" anchorCtr="1"/>
          <a:lstStyle/>
          <a:p>
            <a:pPr algn="ctr"/>
            <a:endParaRPr lang="ru-RU" sz="1600" dirty="0" smtClean="0"/>
          </a:p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Прочие поступления от денежных взысканий (штрафов) и иных сумм в возмещении ущерба 2,4тыс. рублей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9" name="Овал 8"/>
          <p:cNvSpPr/>
          <p:nvPr/>
        </p:nvSpPr>
        <p:spPr>
          <a:xfrm flipH="1">
            <a:off x="1331641" y="2132856"/>
            <a:ext cx="2664296" cy="2003485"/>
          </a:xfrm>
          <a:prstGeom prst="ellipse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7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2,4</a:t>
            </a:r>
            <a:endParaRPr lang="ru-RU" sz="17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0791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28650" y="188641"/>
            <a:ext cx="7886700" cy="504056"/>
          </a:xfrm>
        </p:spPr>
        <p:txBody>
          <a:bodyPr/>
          <a:lstStyle/>
          <a:p>
            <a:pPr marL="0" indent="0" algn="ctr">
              <a:buNone/>
            </a:pPr>
            <a:r>
              <a:rPr lang="ru-RU" sz="2000" dirty="0" smtClean="0">
                <a:ln>
                  <a:solidFill>
                    <a:srgbClr val="00B0F0">
                      <a:alpha val="98000"/>
                    </a:srgbClr>
                  </a:solidFill>
                </a:ln>
                <a:solidFill>
                  <a:schemeClr val="tx1"/>
                </a:solidFill>
                <a:effectLst>
                  <a:glow>
                    <a:schemeClr val="accent1"/>
                  </a:glow>
                  <a:innerShdw blurRad="63500" dist="50800">
                    <a:prstClr val="black"/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Безвозмездные поступления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Блок-схема: извлечение 1"/>
          <p:cNvSpPr/>
          <p:nvPr/>
        </p:nvSpPr>
        <p:spPr>
          <a:xfrm>
            <a:off x="1619672" y="4293096"/>
            <a:ext cx="5734998" cy="2164064"/>
          </a:xfrm>
          <a:prstGeom prst="flowChartExtra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16000" tIns="108000" bIns="684000" rtlCol="0" anchor="ctr"/>
          <a:lstStyle/>
          <a:p>
            <a:pPr algn="ctr"/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Прочие межбюджетные трансферты, передаваемые бюджетам 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поселений  47,1</a:t>
            </a:r>
            <a:endParaRPr lang="ru-RU" sz="1600" dirty="0"/>
          </a:p>
        </p:txBody>
      </p:sp>
      <p:sp>
        <p:nvSpPr>
          <p:cNvPr id="3" name="Блок-схема: объединение 2"/>
          <p:cNvSpPr/>
          <p:nvPr/>
        </p:nvSpPr>
        <p:spPr>
          <a:xfrm rot="17382314">
            <a:off x="466198" y="1493537"/>
            <a:ext cx="3524242" cy="3340605"/>
          </a:xfrm>
          <a:prstGeom prst="flowChartMerge">
            <a:avLst/>
          </a:prstGeom>
          <a:solidFill>
            <a:srgbClr val="FF99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 anchorCtr="1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Субвенции 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бюджетам поселений  на осуществление первичного воинского учета на территориях, где отсутствуют военные 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комиссариаты</a:t>
            </a:r>
          </a:p>
          <a:p>
            <a:pPr algn="ctr"/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69,9</a:t>
            </a:r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Блок-схема: объединение 5"/>
          <p:cNvSpPr/>
          <p:nvPr/>
        </p:nvSpPr>
        <p:spPr>
          <a:xfrm rot="4091463">
            <a:off x="5006638" y="1222427"/>
            <a:ext cx="3192602" cy="3717952"/>
          </a:xfrm>
          <a:prstGeom prst="flowChartMerge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576000" tIns="0" rIns="648000" bIns="468000" rtlCol="0" anchor="ctr"/>
          <a:lstStyle/>
          <a:p>
            <a:pPr algn="ctr"/>
            <a:endParaRPr lang="ru-RU" sz="1600" dirty="0" smtClean="0"/>
          </a:p>
          <a:p>
            <a:pPr algn="ctr"/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Субвенции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бюджетам поселений на выполнение передаваемых полномочий субъектов Российской 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Федерации</a:t>
            </a:r>
          </a:p>
          <a:p>
            <a:pPr algn="ctr"/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0,2 т.р.</a:t>
            </a:r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3886498" y="3277513"/>
            <a:ext cx="1164401" cy="923365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innerShdw blurRad="63500" dist="50800" dir="5400000">
              <a:prstClr val="black">
                <a:alpha val="50000"/>
              </a:prstClr>
            </a:inn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7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1604,4</a:t>
            </a:r>
          </a:p>
          <a:p>
            <a:pPr algn="ctr"/>
            <a:endParaRPr lang="ru-RU" sz="17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Блок-схема: объединение 8"/>
          <p:cNvSpPr/>
          <p:nvPr/>
        </p:nvSpPr>
        <p:spPr>
          <a:xfrm>
            <a:off x="2634323" y="624286"/>
            <a:ext cx="3804694" cy="2566524"/>
          </a:xfrm>
          <a:prstGeom prst="flowChartMerg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0" tIns="0" rIns="144000" bIns="0" rtlCol="0" anchor="ctr"/>
          <a:lstStyle/>
          <a:p>
            <a:pPr algn="ctr"/>
            <a:endParaRPr lang="ru-RU" sz="1600" dirty="0" smtClean="0">
              <a:solidFill>
                <a:schemeClr val="tx1"/>
              </a:solidFill>
            </a:endParaRPr>
          </a:p>
          <a:p>
            <a:pPr algn="ctr"/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Дотации на выравнивание бюджетной обеспеченности 1487,2 тыс. рублей</a:t>
            </a:r>
          </a:p>
        </p:txBody>
      </p:sp>
    </p:spTree>
    <p:extLst>
      <p:ext uri="{BB962C8B-B14F-4D97-AF65-F5344CB8AC3E}">
        <p14:creationId xmlns:p14="http://schemas.microsoft.com/office/powerpoint/2010/main" val="4930166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6" grpId="0" animBg="1"/>
      <p:bldP spid="7" grpId="0" animBg="1"/>
      <p:bldP spid="9" grpId="0" animBg="1"/>
    </p:bld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1930</TotalTime>
  <Words>759</Words>
  <Application>Microsoft Office PowerPoint</Application>
  <PresentationFormat>Экран (4:3)</PresentationFormat>
  <Paragraphs>156</Paragraphs>
  <Slides>14</Slides>
  <Notes>1</Notes>
  <HiddenSlides>5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Воздушный 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Налоговые доходы</vt:lpstr>
      <vt:lpstr>Неналоговые доходы</vt:lpstr>
      <vt:lpstr>Безвозмездные поступления</vt:lpstr>
      <vt:lpstr>Классификация расходов бюджета по разделам</vt:lpstr>
      <vt:lpstr>Расходы бюджета Гагаринского сельского поселения  Морозовского района на 2016 год</vt:lpstr>
      <vt:lpstr>Презентация PowerPoint</vt:lpstr>
      <vt:lpstr>Муниципальные программы  Гагаринского сельского поселения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Наталья</dc:creator>
  <cp:lastModifiedBy>Администратор</cp:lastModifiedBy>
  <cp:revision>267</cp:revision>
  <cp:lastPrinted>2016-02-15T09:49:34Z</cp:lastPrinted>
  <dcterms:created xsi:type="dcterms:W3CDTF">2014-05-12T16:47:43Z</dcterms:created>
  <dcterms:modified xsi:type="dcterms:W3CDTF">2016-02-15T09:56:53Z</dcterms:modified>
</cp:coreProperties>
</file>