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2017г-5449,0 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2018г-4370,9 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2019г-4298,2 т. р.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2017г-820,6 т р.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2017-2019г-69,3 т. р.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2017-2019г-1,0 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2017г-3350,1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2018г-3282,9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2019г-3285,5 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2017-2019г-3,0 т. р.</a:t>
          </a: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2017г-829,3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2018г.-829,3 т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2019г.-789,3 т. р.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2017г-375,7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2018г-185,4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2019г.-150,1 т. р.</a:t>
          </a: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84690" custScaleY="147926" custRadScaleRad="150274" custRadScaleInc="-58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20796678" custFlipHor="1" custScaleX="161938" custScaleY="111617" custRadScaleRad="108015" custRadScaleInc="-225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59511" custScaleY="121726" custRadScaleRad="95936" custRadScaleInc="-230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221041" custScaleY="114830" custRadScaleRad="111334" custRadScaleInc="-137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699" custRadScaleInc="1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78,1тыс.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5370,9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55591" custLinFactNeighborY="6789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988996" y="2208218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2017г-5449,0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2018г-4370,9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2019г-4298,2 т. р.</a:t>
          </a:r>
        </a:p>
      </dsp:txBody>
      <dsp:txXfrm>
        <a:off x="3539273" y="2420737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13212">
          <a:off x="3360190" y="2188379"/>
          <a:ext cx="50358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03589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599394" y="2189742"/>
        <a:ext cx="25179" cy="25179"/>
      </dsp:txXfrm>
    </dsp:sp>
    <dsp:sp modelId="{9F81A141-1B04-4A03-B238-37F7A90993F2}">
      <dsp:nvSpPr>
        <dsp:cNvPr id="0" name=""/>
        <dsp:cNvSpPr/>
      </dsp:nvSpPr>
      <dsp:spPr>
        <a:xfrm>
          <a:off x="1472675" y="52579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2017г-820,6 т р.</a:t>
          </a:r>
        </a:p>
      </dsp:txBody>
      <dsp:txXfrm>
        <a:off x="1774624" y="827739"/>
        <a:ext cx="1457941" cy="1457941"/>
      </dsp:txXfrm>
    </dsp:sp>
    <dsp:sp modelId="{09F81971-61A1-4CB0-8EEA-38BD69D84A68}">
      <dsp:nvSpPr>
        <dsp:cNvPr id="0" name=""/>
        <dsp:cNvSpPr/>
      </dsp:nvSpPr>
      <dsp:spPr>
        <a:xfrm rot="10292294">
          <a:off x="2964996" y="3191736"/>
          <a:ext cx="15039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50395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036434" y="3201929"/>
        <a:ext cx="7519" cy="7519"/>
      </dsp:txXfrm>
    </dsp:sp>
    <dsp:sp modelId="{B4689F4D-C616-4B5A-AB08-969AFEC6F29C}">
      <dsp:nvSpPr>
        <dsp:cNvPr id="0" name=""/>
        <dsp:cNvSpPr/>
      </dsp:nvSpPr>
      <dsp:spPr>
        <a:xfrm>
          <a:off x="369685" y="2359738"/>
          <a:ext cx="2618143" cy="209698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2017-2019г-69,3 т. р.</a:t>
          </a:r>
        </a:p>
      </dsp:txBody>
      <dsp:txXfrm>
        <a:off x="753103" y="2666834"/>
        <a:ext cx="1851307" cy="1482789"/>
      </dsp:txXfrm>
    </dsp:sp>
    <dsp:sp modelId="{6CE479B8-58DF-48DD-AC0B-D0C5FC6877CB}">
      <dsp:nvSpPr>
        <dsp:cNvPr id="0" name=""/>
        <dsp:cNvSpPr/>
      </dsp:nvSpPr>
      <dsp:spPr>
        <a:xfrm rot="19266281">
          <a:off x="5576649" y="1975575"/>
          <a:ext cx="92312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2312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5131" y="1966450"/>
        <a:ext cx="46156" cy="46156"/>
      </dsp:txXfrm>
    </dsp:sp>
    <dsp:sp modelId="{A6529843-AF44-44C9-93DF-E3B0991FDD04}">
      <dsp:nvSpPr>
        <dsp:cNvPr id="0" name=""/>
        <dsp:cNvSpPr/>
      </dsp:nvSpPr>
      <dsp:spPr>
        <a:xfrm>
          <a:off x="6168879" y="21481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2017г-375,7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2018г-185,4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2019г.-150,1 т. р.</a:t>
          </a:r>
        </a:p>
      </dsp:txBody>
      <dsp:txXfrm>
        <a:off x="6470828" y="323430"/>
        <a:ext cx="1457941" cy="1457941"/>
      </dsp:txXfrm>
    </dsp:sp>
    <dsp:sp modelId="{A5A442AC-CDA8-474B-92EE-3D632F0EC957}">
      <dsp:nvSpPr>
        <dsp:cNvPr id="0" name=""/>
        <dsp:cNvSpPr/>
      </dsp:nvSpPr>
      <dsp:spPr>
        <a:xfrm rot="11198101">
          <a:off x="5988480" y="3089795"/>
          <a:ext cx="68049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80495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311715" y="3086736"/>
        <a:ext cx="34024" cy="34024"/>
      </dsp:txXfrm>
    </dsp:sp>
    <dsp:sp modelId="{D418F6EB-147F-4047-B751-E8166DE58772}">
      <dsp:nvSpPr>
        <dsp:cNvPr id="0" name=""/>
        <dsp:cNvSpPr/>
      </dsp:nvSpPr>
      <dsp:spPr>
        <a:xfrm rot="803322" flipH="1">
          <a:off x="5974754" y="2404955"/>
          <a:ext cx="2295613" cy="158226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2017-2019г-1,0 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10939" y="2636673"/>
        <a:ext cx="1623243" cy="1118833"/>
      </dsp:txXfrm>
    </dsp:sp>
    <dsp:sp modelId="{E5D811FC-7971-4430-8A28-1798A91448B2}">
      <dsp:nvSpPr>
        <dsp:cNvPr id="0" name=""/>
        <dsp:cNvSpPr/>
      </dsp:nvSpPr>
      <dsp:spPr>
        <a:xfrm rot="3425563">
          <a:off x="5261653" y="3737076"/>
          <a:ext cx="26988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6988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89848" y="3744282"/>
        <a:ext cx="13494" cy="13494"/>
      </dsp:txXfrm>
    </dsp:sp>
    <dsp:sp modelId="{B73BB58B-01B7-42F4-9905-9F1B2B2B2E86}">
      <dsp:nvSpPr>
        <dsp:cNvPr id="0" name=""/>
        <dsp:cNvSpPr/>
      </dsp:nvSpPr>
      <dsp:spPr>
        <a:xfrm>
          <a:off x="4839907" y="3775135"/>
          <a:ext cx="2261208" cy="172557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2017г-3350,1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2018г-3282,9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2019г-3285,5 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71053" y="4027839"/>
        <a:ext cx="1598916" cy="1220165"/>
      </dsp:txXfrm>
    </dsp:sp>
    <dsp:sp modelId="{BC211171-4868-4B1B-8C84-7AFE7DA92B72}">
      <dsp:nvSpPr>
        <dsp:cNvPr id="0" name=""/>
        <dsp:cNvSpPr/>
      </dsp:nvSpPr>
      <dsp:spPr>
        <a:xfrm rot="7953227">
          <a:off x="3859355" y="3770964"/>
          <a:ext cx="45406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5406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075036" y="3773565"/>
        <a:ext cx="22703" cy="22703"/>
      </dsp:txXfrm>
    </dsp:sp>
    <dsp:sp modelId="{9779251D-D94F-458D-8625-FA8430489ABD}">
      <dsp:nvSpPr>
        <dsp:cNvPr id="0" name=""/>
        <dsp:cNvSpPr/>
      </dsp:nvSpPr>
      <dsp:spPr>
        <a:xfrm>
          <a:off x="1691686" y="3872885"/>
          <a:ext cx="3133450" cy="162781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2017-2019г-3,0 т. р.</a:t>
          </a:r>
        </a:p>
      </dsp:txBody>
      <dsp:txXfrm>
        <a:off x="2150569" y="4111273"/>
        <a:ext cx="2215684" cy="1151040"/>
      </dsp:txXfrm>
    </dsp:sp>
    <dsp:sp modelId="{38A04AD7-3C30-42FD-9169-981E636C19E5}">
      <dsp:nvSpPr>
        <dsp:cNvPr id="0" name=""/>
        <dsp:cNvSpPr/>
      </dsp:nvSpPr>
      <dsp:spPr>
        <a:xfrm rot="16111470">
          <a:off x="4657304" y="2007409"/>
          <a:ext cx="37390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7390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834910" y="2012014"/>
        <a:ext cx="18695" cy="18695"/>
      </dsp:txXfrm>
    </dsp:sp>
    <dsp:sp modelId="{21AB2C71-7445-44F1-88DA-8920B87614F7}">
      <dsp:nvSpPr>
        <dsp:cNvPr id="0" name=""/>
        <dsp:cNvSpPr/>
      </dsp:nvSpPr>
      <dsp:spPr>
        <a:xfrm>
          <a:off x="3786219" y="102409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2017г-829,3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2018г.-829,3 т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2019г.-789,3 т. р.</a:t>
          </a:r>
        </a:p>
      </dsp:txBody>
      <dsp:txXfrm>
        <a:off x="4088168" y="356093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5370,9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532443" y="2344358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78,1тыс.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7495" y="2453707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2323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                                                                      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плановый период 2018-2019 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1075"/>
            <a:ext cx="755376" cy="5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2" y="1744663"/>
            <a:ext cx="1402655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598968525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2017год и плановый период 2018-2019 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67840" y="1587360"/>
            <a:ext cx="2964467" cy="3714586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4296,4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74,5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96189904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20751" y="4729581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831498" y="1524496"/>
            <a:ext cx="2964467" cy="3574417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4223,7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74,5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85047" y="4870667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61252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555" y="2759637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3410" y="2729743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59638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409" y="4149194"/>
            <a:ext cx="6317332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проектом решения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Гагаринского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</a:t>
            </a:r>
            <a:r>
              <a:rPr lang="ru-RU" altLang="ru-RU" sz="2000" dirty="0" smtClean="0">
                <a:latin typeface="Times New Roman" pitchFamily="18" charset="0"/>
              </a:rPr>
              <a:t>2017 год и плановый период 2018-2019 годов»  можно </a:t>
            </a:r>
            <a:r>
              <a:rPr lang="ru-RU" altLang="ru-RU" sz="2000" dirty="0">
                <a:latin typeface="Times New Roman" pitchFamily="18" charset="0"/>
              </a:rPr>
              <a:t>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сельского поселения  </a:t>
            </a:r>
            <a:r>
              <a:rPr lang="en-US" altLang="ru-RU" sz="2000" dirty="0" smtClean="0">
                <a:latin typeface="Times New Roman" pitchFamily="18" charset="0"/>
              </a:rPr>
              <a:t>http</a:t>
            </a:r>
            <a:r>
              <a:rPr lang="en-US" altLang="ru-RU" sz="2000" dirty="0">
                <a:latin typeface="Times New Roman" pitchFamily="18" charset="0"/>
              </a:rPr>
              <a:t>://</a:t>
            </a:r>
            <a:r>
              <a:rPr lang="en-US" altLang="ru-RU" sz="2000" dirty="0" smtClean="0">
                <a:latin typeface="Times New Roman" pitchFamily="18" charset="0"/>
              </a:rPr>
              <a:t>www.gagarinskoesp.ru/leftmenu/static_84/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 </a:t>
            </a:r>
            <a:r>
              <a:rPr lang="ru-RU" altLang="ru-RU" sz="2000" dirty="0" smtClean="0">
                <a:latin typeface="Times New Roman" pitchFamily="18" charset="0"/>
              </a:rPr>
              <a:t>библиотеке </a:t>
            </a:r>
            <a:r>
              <a:rPr lang="ru-RU" altLang="ru-RU" sz="2000" dirty="0" smtClean="0">
                <a:latin typeface="Times New Roman" pitchFamily="18" charset="0"/>
              </a:rPr>
              <a:t>Гагаринского сельского поселения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780928"/>
            <a:ext cx="8207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</a:t>
            </a:r>
            <a:r>
              <a:rPr lang="ru-RU" altLang="ru-RU" sz="1400" dirty="0" err="1" smtClean="0">
                <a:latin typeface="Times New Roman" pitchFamily="18" charset="0"/>
              </a:rPr>
              <a:t>х.Морозов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Гагаринского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проекта </a:t>
            </a:r>
            <a:r>
              <a:rPr lang="ru-RU" sz="2000" dirty="0" smtClean="0"/>
              <a:t>бюджета Гагаринского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2055" y="3227038"/>
            <a:ext cx="2605587" cy="33469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Гагаринского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Гагаринского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499769" y="191690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148978" y="258044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947" y="900208"/>
            <a:ext cx="1910301" cy="46236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887413"/>
            <a:ext cx="1910302" cy="18774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015663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 плановый период 2018-2019 годов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2601162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538" y="1571633"/>
            <a:ext cx="1586493" cy="8951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96153" y="4986574"/>
            <a:ext cx="1563879" cy="74668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-210,5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26011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6152" y="2759715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5238,5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6152" y="3731140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5449,0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7582" y="1592855"/>
            <a:ext cx="1562450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5778" y="1592855"/>
            <a:ext cx="1372446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248" y="1592855"/>
            <a:ext cx="1380234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833592" y="2759714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0060" y="2759715"/>
            <a:ext cx="146816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4343" y="3717031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3591" y="3731140"/>
            <a:ext cx="15345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24343" y="4986573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512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5238,5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и плановый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2018-2019 годов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79511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161,6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179512" y="5492141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1253,2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79511" y="2891281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3823,7 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65053" y="1330666"/>
            <a:ext cx="2808311" cy="12185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4370,9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4298,2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165052" y="2891281"/>
            <a:ext cx="2783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4022,3 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6175" y="2891282"/>
            <a:ext cx="280831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4052,9 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221" y="4245646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169,0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176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175,8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140220" y="5509843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179,6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182434" y="5479516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69,5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675669" y="3128602"/>
            <a:ext cx="3220968" cy="3325171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2017-2019 г.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1992,3 т.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408949" y="4509120"/>
            <a:ext cx="4611322" cy="23488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2017г.- 3,0 т. р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2018г.-3,2 т. р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2019г.-2,8 т. р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483544" y="2475113"/>
            <a:ext cx="4282231" cy="3123785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2017-2019г 78,1 т. р.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419872" y="3080770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2017г.-3823,7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2018г.-4822,3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2019г.-4052,9</a:t>
            </a: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791979" y="692695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</a:t>
            </a:r>
            <a:r>
              <a:rPr lang="ru-RU" sz="1400" dirty="0" smtClean="0">
                <a:solidFill>
                  <a:schemeClr val="tx1"/>
                </a:solidFill>
              </a:rPr>
              <a:t>доходы физических лиц</a:t>
            </a:r>
            <a:r>
              <a:rPr lang="ru-RU" sz="1600" dirty="0" smtClean="0">
                <a:solidFill>
                  <a:schemeClr val="tx1"/>
                </a:solidFill>
              </a:rPr>
              <a:t> 2017 г.-1618,0 </a:t>
            </a:r>
            <a:r>
              <a:rPr lang="ru-RU" sz="1600" dirty="0" err="1" smtClean="0">
                <a:solidFill>
                  <a:schemeClr val="tx1"/>
                </a:solidFill>
              </a:rPr>
              <a:t>т.р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2018 г.-1811,1 т. р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2019 г.- 1836,1 тр.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5285">
            <a:off x="384382" y="1038305"/>
            <a:ext cx="3926515" cy="3310753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2017 г.- 132,3 т. Р.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2018 г.- 137,6 т. р.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2019 г.- 143,1 т. р.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5400000">
            <a:off x="3837493" y="599108"/>
            <a:ext cx="5112571" cy="4075606"/>
          </a:xfrm>
          <a:prstGeom prst="flowChartMerg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lIns="0" tIns="432000" bIns="0" rtlCol="0" anchor="ctr" anchorCtr="1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Прочие поступления от денежных взысканий (штрафов) и иных сумм в возмещении ущерба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2017г.-2,5 т. р.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2018г.-2,7 т. 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2019г.-2,8 т. Р.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2339752" y="1196752"/>
            <a:ext cx="2520280" cy="158417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2017г.-161,6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2018г.-169,0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2019г.-175,8 т. р.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объединение 4"/>
          <p:cNvSpPr/>
          <p:nvPr/>
        </p:nvSpPr>
        <p:spPr>
          <a:xfrm rot="5400000">
            <a:off x="-472617" y="3109527"/>
            <a:ext cx="4221089" cy="3275856"/>
          </a:xfrm>
          <a:prstGeom prst="flowChartMerg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lIns="0" tIns="432000" bIns="0" rtlCol="0" anchor="ctr" anchorCtr="1"/>
          <a:lstStyle/>
          <a:p>
            <a:pPr algn="ctr"/>
            <a:r>
              <a:rPr lang="ru-RU" sz="1600" dirty="0" smtClean="0"/>
              <a:t>Доходы от сдачи в аренду имущества</a:t>
            </a:r>
          </a:p>
          <a:p>
            <a:pPr algn="ctr"/>
            <a:r>
              <a:rPr lang="ru-RU" sz="1600" dirty="0" smtClean="0"/>
              <a:t>2017г.-159,1 т. р.</a:t>
            </a:r>
          </a:p>
          <a:p>
            <a:pPr algn="ctr"/>
            <a:r>
              <a:rPr lang="ru-RU" sz="1600" dirty="0" smtClean="0"/>
              <a:t>2018г.-166,3 т. р.</a:t>
            </a:r>
          </a:p>
          <a:p>
            <a:pPr algn="ctr"/>
            <a:r>
              <a:rPr lang="ru-RU" sz="1600" dirty="0" smtClean="0"/>
              <a:t>2019г.-173,0 т. р.</a:t>
            </a: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93096"/>
            <a:ext cx="5734998" cy="2164064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2017г-925,4 т.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/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04017" y="1537315"/>
            <a:ext cx="3717806" cy="3483437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 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2017-2019г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69,3 т. р.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4811540" y="1510632"/>
            <a:ext cx="3582797" cy="3561815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передаваемых полномочий субъектов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2017-2019г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2708920"/>
            <a:ext cx="2592288" cy="20162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2017г-1253,2 т.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2018г-179,6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2019г.-69,5 т.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34323" y="624286"/>
            <a:ext cx="3804694" cy="256652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2017г-258,3 т. 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2018г-110,1 т. 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2019г- 0,0 т. р.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2019</TotalTime>
  <Words>1049</Words>
  <Application>Microsoft Office PowerPoint</Application>
  <PresentationFormat>Экран (4:3)</PresentationFormat>
  <Paragraphs>214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на 2017год и плановый период 2018-2019 годов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281</cp:revision>
  <cp:lastPrinted>2016-02-15T09:49:34Z</cp:lastPrinted>
  <dcterms:created xsi:type="dcterms:W3CDTF">2014-05-12T16:47:43Z</dcterms:created>
  <dcterms:modified xsi:type="dcterms:W3CDTF">2017-01-05T08:11:19Z</dcterms:modified>
</cp:coreProperties>
</file>