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2"/>
  </p:notesMasterIdLst>
  <p:sldIdLst>
    <p:sldId id="257" r:id="rId3"/>
    <p:sldId id="258" r:id="rId4"/>
    <p:sldId id="256" r:id="rId5"/>
    <p:sldId id="267" r:id="rId6"/>
    <p:sldId id="262" r:id="rId7"/>
    <p:sldId id="314" r:id="rId8"/>
    <p:sldId id="312" r:id="rId9"/>
    <p:sldId id="315" r:id="rId10"/>
    <p:sldId id="316" r:id="rId11"/>
    <p:sldId id="300" r:id="rId12"/>
    <p:sldId id="284" r:id="rId13"/>
    <p:sldId id="317" r:id="rId14"/>
    <p:sldId id="272" r:id="rId15"/>
    <p:sldId id="285" r:id="rId16"/>
    <p:sldId id="310" r:id="rId17"/>
    <p:sldId id="260" r:id="rId18"/>
    <p:sldId id="283" r:id="rId19"/>
    <p:sldId id="26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100" d="100"/>
          <a:sy n="100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2011 г. -5538.8</c:v>
                </c:pt>
                <c:pt idx="1">
                  <c:v>2012г. -6337.8</c:v>
                </c:pt>
                <c:pt idx="2">
                  <c:v>2013г. -7287.9</c:v>
                </c:pt>
                <c:pt idx="3">
                  <c:v>2014г.- 7165.6</c:v>
                </c:pt>
                <c:pt idx="4">
                  <c:v>2015г.-7440.5</c:v>
                </c:pt>
                <c:pt idx="5">
                  <c:v>2016г.-7899.4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2.5</c:v>
                </c:pt>
                <c:pt idx="1">
                  <c:v>3.5</c:v>
                </c:pt>
                <c:pt idx="2">
                  <c:v>4.3</c:v>
                </c:pt>
                <c:pt idx="3">
                  <c:v>4.5</c:v>
                </c:pt>
                <c:pt idx="4">
                  <c:v>5.5</c:v>
                </c:pt>
                <c:pt idx="5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916992"/>
        <c:axId val="96918528"/>
        <c:axId val="0"/>
      </c:bar3DChart>
      <c:catAx>
        <c:axId val="9691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96918528"/>
        <c:crosses val="autoZero"/>
        <c:auto val="1"/>
        <c:lblAlgn val="ctr"/>
        <c:lblOffset val="100"/>
        <c:noMultiLvlLbl val="0"/>
      </c:catAx>
      <c:valAx>
        <c:axId val="969185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6916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факт.2012г.- 2407.5 тыс.руб.</c:v>
                </c:pt>
                <c:pt idx="1">
                  <c:v>Бюджетные назначения 2013 г. 2270.1</c:v>
                </c:pt>
                <c:pt idx="2">
                  <c:v>Проект 2014г. 2588.3 тыс.руб.</c:v>
                </c:pt>
                <c:pt idx="3">
                  <c:v>Проект 2015г. 2855.2 тыс руб.</c:v>
                </c:pt>
                <c:pt idx="4">
                  <c:v>Проект 2016г. 3260.7 тыс 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591680"/>
        <c:axId val="97593216"/>
        <c:axId val="0"/>
      </c:bar3DChart>
      <c:catAx>
        <c:axId val="9759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7593216"/>
        <c:crosses val="autoZero"/>
        <c:auto val="1"/>
        <c:lblAlgn val="ctr"/>
        <c:lblOffset val="100"/>
        <c:noMultiLvlLbl val="0"/>
      </c:catAx>
      <c:valAx>
        <c:axId val="975932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759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2407.5</c:v>
                </c:pt>
                <c:pt idx="1">
                  <c:v>2270.1</c:v>
                </c:pt>
                <c:pt idx="2">
                  <c:v>2583.3000000000002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2207.3000000000002</c:v>
                </c:pt>
                <c:pt idx="1">
                  <c:v>2876.2</c:v>
                </c:pt>
                <c:pt idx="2">
                  <c:v>2621.9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1354.1</c:v>
                </c:pt>
                <c:pt idx="1">
                  <c:v>1797.8</c:v>
                </c:pt>
                <c:pt idx="2">
                  <c:v>1717.9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Остальные налоги и сборы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2012 год 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368.9</c:v>
                </c:pt>
                <c:pt idx="1">
                  <c:v>343.8</c:v>
                </c:pt>
                <c:pt idx="2">
                  <c:v>237.5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641216"/>
        <c:axId val="97642752"/>
        <c:axId val="0"/>
      </c:bar3DChart>
      <c:catAx>
        <c:axId val="9764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97642752"/>
        <c:crosses val="autoZero"/>
        <c:auto val="1"/>
        <c:lblAlgn val="ctr"/>
        <c:lblOffset val="100"/>
        <c:noMultiLvlLbl val="0"/>
      </c:catAx>
      <c:valAx>
        <c:axId val="976427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764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Земельный налог-2621.9  тыс.рублей</c:v>
                </c:pt>
                <c:pt idx="1">
                  <c:v>НДФЛ -2588.3 тыс.рублей</c:v>
                </c:pt>
                <c:pt idx="2">
                  <c:v>Неналоговые доходы-1720.0 тыс .рублей</c:v>
                </c:pt>
                <c:pt idx="3">
                  <c:v>Налоги на совокупный доход-139.0 тыс.рублей</c:v>
                </c:pt>
                <c:pt idx="4">
                  <c:v>Налог на имущество физических лиц 77.0 тыс.рублей</c:v>
                </c:pt>
                <c:pt idx="5">
                  <c:v>Госпошлина-19.4 тыс.рублей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2.2000000000000002</c:v>
                </c:pt>
                <c:pt idx="5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529152"/>
        <c:axId val="108530688"/>
        <c:axId val="0"/>
      </c:bar3DChart>
      <c:catAx>
        <c:axId val="108529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8530688"/>
        <c:crosses val="autoZero"/>
        <c:auto val="1"/>
        <c:lblAlgn val="ctr"/>
        <c:lblOffset val="100"/>
        <c:noMultiLvlLbl val="0"/>
      </c:catAx>
      <c:valAx>
        <c:axId val="10853068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0852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  <c:pt idx="3">
                  <c:v>2016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5.3</c:v>
                </c:pt>
                <c:pt idx="1">
                  <c:v>4.3</c:v>
                </c:pt>
                <c:pt idx="2">
                  <c:v>5.3</c:v>
                </c:pt>
                <c:pt idx="3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643456"/>
        <c:axId val="108644992"/>
        <c:axId val="0"/>
      </c:bar3DChart>
      <c:catAx>
        <c:axId val="108643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644992"/>
        <c:crosses val="autoZero"/>
        <c:auto val="1"/>
        <c:lblAlgn val="ctr"/>
        <c:lblOffset val="100"/>
        <c:noMultiLvlLbl val="0"/>
      </c:catAx>
      <c:valAx>
        <c:axId val="1086449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8643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338614061608632E-2"/>
          <c:y val="9.7667239482351426E-2"/>
          <c:w val="0.50207103164251776"/>
          <c:h val="0.916049305558894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Культура, кинематография 2202.4 тыс.руб.</c:v>
                </c:pt>
                <c:pt idx="1">
                  <c:v>ЖКХ 762.8 тыс.руб.</c:v>
                </c:pt>
                <c:pt idx="2">
                  <c:v>Общегосударственные вопросы 4021.2 тыс.руб.</c:v>
                </c:pt>
                <c:pt idx="3">
                  <c:v>Нац. безопасность, правоохранительная деятельность  100.0 тыс.руб.</c:v>
                </c:pt>
                <c:pt idx="4">
                  <c:v>Национальная оборона 153.6 тыс.руб.</c:v>
                </c:pt>
                <c:pt idx="5">
                  <c:v>Национальная экономика 271.7 тыс.руб.</c:v>
                </c:pt>
                <c:pt idx="6">
                  <c:v>Физическая культура и спорт 50.0 тыс.руб.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2.2000000000000002</c:v>
                </c:pt>
                <c:pt idx="5">
                  <c:v>3.2</c:v>
                </c:pt>
                <c:pt idx="6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078505537242997"/>
          <c:y val="2.289564393848343E-2"/>
          <c:w val="0.41921494462757003"/>
          <c:h val="0.97710435606151658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0.79143</cdr:x>
      <cdr:y>0.46068</cdr:y>
    </cdr:from>
    <cdr:to>
      <cdr:x>1</cdr:x>
      <cdr:y>0.79199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4536" y="1872208"/>
          <a:ext cx="1271464" cy="1346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0.08657</cdr:x>
      <cdr:y>0.39369</cdr:y>
    </cdr:from>
    <cdr:to>
      <cdr:x>0.15744</cdr:x>
      <cdr:y>0.57087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7720" y="1599952"/>
          <a:ext cx="43204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0.07476</cdr:x>
      <cdr:y>0.57087</cdr:y>
    </cdr:from>
    <cdr:to>
      <cdr:x>0.16925</cdr:x>
      <cdr:y>0.9199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5712" y="2320032"/>
          <a:ext cx="576064" cy="1418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0.21262</cdr:x>
      <cdr:y>0.58471</cdr:y>
    </cdr:from>
    <cdr:to>
      <cdr:x>0.31893</cdr:x>
      <cdr:y>0.79733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6144" y="2376264"/>
          <a:ext cx="648072" cy="864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31,1%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0.08269</cdr:x>
      <cdr:y>0.38981</cdr:y>
    </cdr:from>
    <cdr:to>
      <cdr:x>0.17719</cdr:x>
      <cdr:y>0.49612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4056" y="1584177"/>
          <a:ext cx="57606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0.08269</cdr:x>
      <cdr:y>0.26578</cdr:y>
    </cdr:from>
    <cdr:to>
      <cdr:x>0.16537</cdr:x>
      <cdr:y>0.38981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4056" y="1080120"/>
          <a:ext cx="50405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21,4%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0.08269</cdr:x>
      <cdr:y>0.14175</cdr:y>
    </cdr:from>
    <cdr:to>
      <cdr:x>0.15356</cdr:x>
      <cdr:y>0.26578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4056" y="576064"/>
          <a:ext cx="43204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5,8%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0.22443</cdr:x>
      <cdr:y>0.56699</cdr:y>
    </cdr:from>
    <cdr:to>
      <cdr:x>0.30712</cdr:x>
      <cdr:y>0.77961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68152" y="2304256"/>
          <a:ext cx="50405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0.21262</cdr:x>
      <cdr:y>0.33665</cdr:y>
    </cdr:from>
    <cdr:to>
      <cdr:x>0.29531</cdr:x>
      <cdr:y>0.58471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296144" y="1368152"/>
          <a:ext cx="50405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39,5%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0.0945</cdr:x>
      <cdr:y>0.58471</cdr:y>
    </cdr:from>
    <cdr:to>
      <cdr:x>0.29531</cdr:x>
      <cdr:y>0.91331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76064" y="2376264"/>
          <a:ext cx="1224136" cy="133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0.21262</cdr:x>
      <cdr:y>0.17719</cdr:y>
    </cdr:from>
    <cdr:to>
      <cdr:x>0.30712</cdr:x>
      <cdr:y>0.33665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96144" y="720080"/>
          <a:ext cx="57606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24,7%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0.22443</cdr:x>
      <cdr:y>0.07087</cdr:y>
    </cdr:from>
    <cdr:to>
      <cdr:x>0.30712</cdr:x>
      <cdr:y>0.15947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368152" y="288032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4,7%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0.56699</cdr:y>
    </cdr:from>
    <cdr:to>
      <cdr:x>0.43706</cdr:x>
      <cdr:y>0.81505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160240" y="2304256"/>
          <a:ext cx="50405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0.56699</cdr:y>
    </cdr:from>
    <cdr:to>
      <cdr:x>0.44887</cdr:x>
      <cdr:y>0.77961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160240" y="2304256"/>
          <a:ext cx="57606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36,1%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0.34256</cdr:x>
      <cdr:y>0.31893</cdr:y>
    </cdr:from>
    <cdr:to>
      <cdr:x>0.44887</cdr:x>
      <cdr:y>0.56699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088232" y="1296144"/>
          <a:ext cx="648072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36,6%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0.17719</cdr:y>
    </cdr:from>
    <cdr:to>
      <cdr:x>0.44887</cdr:x>
      <cdr:y>0.31893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160240" y="720080"/>
          <a:ext cx="57606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24,0%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0.07087</cdr:y>
    </cdr:from>
    <cdr:to>
      <cdr:x>0.44887</cdr:x>
      <cdr:y>0.17719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160240" y="288033"/>
          <a:ext cx="57606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0.34256</cdr:x>
      <cdr:y>0.07087</cdr:y>
    </cdr:from>
    <cdr:to>
      <cdr:x>0.47249</cdr:x>
      <cdr:y>0.17719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088232" y="288032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0.08859</cdr:y>
    </cdr:from>
    <cdr:to>
      <cdr:x>0.44887</cdr:x>
      <cdr:y>0.14175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160240" y="360040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0.35437</cdr:x>
      <cdr:y>0.07087</cdr:y>
    </cdr:from>
    <cdr:to>
      <cdr:x>0.43706</cdr:x>
      <cdr:y>0.12403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160240" y="288032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3,3%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0.45988</cdr:x>
      <cdr:y>0.31818</cdr:y>
    </cdr:from>
    <cdr:to>
      <cdr:x>0.53652</cdr:x>
      <cdr:y>0.42424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1512168"/>
          <a:ext cx="50405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r>
            <a:rPr lang="ru-RU" sz="1100" dirty="0" smtClean="0"/>
            <a:t>36,6%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0.31753</cdr:x>
      <cdr:y>0.54545</cdr:y>
    </cdr:from>
    <cdr:to>
      <cdr:x>0.45658</cdr:x>
      <cdr:y>0.73786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8232" y="2592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0.28469</cdr:x>
      <cdr:y>0.5303</cdr:y>
    </cdr:from>
    <cdr:to>
      <cdr:x>0.38323</cdr:x>
      <cdr:y>0.72271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72208" y="2520280"/>
          <a:ext cx="64807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36,1%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0.17519</cdr:x>
      <cdr:y>0.28788</cdr:y>
    </cdr:from>
    <cdr:to>
      <cdr:x>0.30659</cdr:x>
      <cdr:y>0.34848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52128" y="1368152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24,0%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0.0876</cdr:x>
      <cdr:y>0.36364</cdr:y>
    </cdr:from>
    <cdr:to>
      <cdr:x>0.21899</cdr:x>
      <cdr:y>0.43939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6064" y="1728192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0.12044</cdr:x>
      <cdr:y>0.5</cdr:y>
    </cdr:from>
    <cdr:to>
      <cdr:x>0.19709</cdr:x>
      <cdr:y>0.57576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92088" y="237626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0.0657</cdr:x>
      <cdr:y>0.43939</cdr:y>
    </cdr:from>
    <cdr:to>
      <cdr:x>0.15329</cdr:x>
      <cdr:y>0.5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32048" y="208823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0,3%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0.38323</cdr:x>
      <cdr:y>0.37879</cdr:y>
    </cdr:from>
    <cdr:to>
      <cdr:x>0.52557</cdr:x>
      <cdr:y>0.4697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20280" y="1800200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0.16925</cdr:x>
      <cdr:y>0.09247</cdr:y>
    </cdr:from>
    <cdr:to>
      <cdr:x>0.33107</cdr:x>
      <cdr:y>0.16335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1776" y="375816"/>
          <a:ext cx="98640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0.14563</cdr:x>
      <cdr:y>0.03932</cdr:y>
    </cdr:from>
    <cdr:to>
      <cdr:x>0.34288</cdr:x>
      <cdr:y>0.14563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87760" y="159792"/>
          <a:ext cx="12024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396,1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0.39369</cdr:x>
      <cdr:y>0.25194</cdr:y>
    </cdr:from>
    <cdr:to>
      <cdr:x>0.54369</cdr:x>
      <cdr:y>0.47694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99928" y="10238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0.33463</cdr:x>
      <cdr:y>0.03932</cdr:y>
    </cdr:from>
    <cdr:to>
      <cdr:x>0.56731</cdr:x>
      <cdr:y>0.16335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39888" y="159792"/>
          <a:ext cx="141845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396,1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0.54725</cdr:x>
      <cdr:y>0.03932</cdr:y>
    </cdr:from>
    <cdr:to>
      <cdr:x>0.76812</cdr:x>
      <cdr:y>0.14563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36032" y="159792"/>
          <a:ext cx="13464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396,3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0.79531</cdr:x>
      <cdr:y>0.2165</cdr:y>
    </cdr:from>
    <cdr:to>
      <cdr:x>0.94531</cdr:x>
      <cdr:y>0.4415</cdr:y>
    </cdr:to>
    <cdr:cxnSp macro="">
      <cdr:nvCxnSpPr>
        <cdr:cNvPr id="8" name="Соединительная линия уступом 7"/>
        <cdr:cNvCxnSpPr/>
      </cdr:nvCxnSpPr>
      <cdr:spPr>
        <a:xfrm xmlns:a="http://schemas.openxmlformats.org/drawingml/2006/main">
          <a:off x="4848200" y="879872"/>
          <a:ext cx="914400" cy="914400"/>
        </a:xfrm>
        <a:prstGeom xmlns:a="http://schemas.openxmlformats.org/drawingml/2006/main" prst="bentConnector3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0.75987</cdr:x>
      <cdr:y>0</cdr:y>
    </cdr:from>
    <cdr:to>
      <cdr:x>0.98075</cdr:x>
      <cdr:y>0.14563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32176" y="0"/>
          <a:ext cx="1346448" cy="591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0.689</cdr:x>
      <cdr:y>0.05704</cdr:y>
    </cdr:from>
    <cdr:to>
      <cdr:x>0.95712</cdr:x>
      <cdr:y>0.14563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200128" y="231800"/>
          <a:ext cx="16344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0.75987</cdr:x>
      <cdr:y>0.41141</cdr:y>
    </cdr:from>
    <cdr:to>
      <cdr:x>0.95712</cdr:x>
      <cdr:y>0.65413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632176" y="1671960"/>
          <a:ext cx="1202432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0.73625</cdr:x>
      <cdr:y>0.05704</cdr:y>
    </cdr:from>
    <cdr:to>
      <cdr:x>0.94531</cdr:x>
      <cdr:y>0.14563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488160" y="231800"/>
          <a:ext cx="12744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242,5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0.13084</cdr:x>
      <cdr:y>0.1875</cdr:y>
    </cdr:from>
    <cdr:to>
      <cdr:x>0.23364</cdr:x>
      <cdr:y>0.54217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864096"/>
          <a:ext cx="792088" cy="163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7666,6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0.33645</cdr:x>
      <cdr:y>0.28125</cdr:y>
    </cdr:from>
    <cdr:to>
      <cdr:x>0.48316</cdr:x>
      <cdr:y>0.65154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288" y="1296144"/>
          <a:ext cx="1130424" cy="1706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0.34579</cdr:x>
      <cdr:y>0.28125</cdr:y>
    </cdr:from>
    <cdr:to>
      <cdr:x>0.45794</cdr:x>
      <cdr:y>0.62029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1296144"/>
          <a:ext cx="864096" cy="1562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7561,7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0.56075</cdr:x>
      <cdr:y>0.17188</cdr:y>
    </cdr:from>
    <cdr:to>
      <cdr:x>0.66355</cdr:x>
      <cdr:y>0.26563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20480" y="792088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7715,6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0.7757</cdr:x>
      <cdr:y>0.09375</cdr:y>
    </cdr:from>
    <cdr:to>
      <cdr:x>0.88785</cdr:x>
      <cdr:y>0.41717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76664" y="432048"/>
          <a:ext cx="864096" cy="1490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8141,9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0.1215</cdr:x>
      <cdr:y>0.20313</cdr:y>
    </cdr:from>
    <cdr:to>
      <cdr:x>0.26168</cdr:x>
      <cdr:y>0.42188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936104" y="936104"/>
          <a:ext cx="1080120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0.76636</cdr:x>
      <cdr:y>0.03125</cdr:y>
    </cdr:from>
    <cdr:to>
      <cdr:x>0.94111</cdr:x>
      <cdr:y>0.14063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904656" y="144016"/>
          <a:ext cx="134644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0.29213</cdr:x>
      <cdr:y>0.20968</cdr:y>
    </cdr:from>
    <cdr:to>
      <cdr:x>0.5247</cdr:x>
      <cdr:y>0.56452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936104"/>
          <a:ext cx="1490464" cy="158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0.31461</cdr:x>
      <cdr:y>0.27419</cdr:y>
    </cdr:from>
    <cdr:to>
      <cdr:x>0.53594</cdr:x>
      <cdr:y>0.5274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6224" y="1224136"/>
          <a:ext cx="1418456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0.34831</cdr:x>
      <cdr:y>0.3871</cdr:y>
    </cdr:from>
    <cdr:to>
      <cdr:x>0.491</cdr:x>
      <cdr:y>0.59191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32248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0.32584</cdr:x>
      <cdr:y>0.29032</cdr:y>
    </cdr:from>
    <cdr:to>
      <cdr:x>0.50562</cdr:x>
      <cdr:y>0.56452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1296144"/>
          <a:ext cx="1152128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0.21348</cdr:x>
      <cdr:y>0.27419</cdr:y>
    </cdr:from>
    <cdr:to>
      <cdr:x>0.58088</cdr:x>
      <cdr:y>0.60804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68152" y="1224136"/>
          <a:ext cx="2354560" cy="1490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0.34831</cdr:x>
      <cdr:y>0.40323</cdr:y>
    </cdr:from>
    <cdr:to>
      <cdr:x>0.4382</cdr:x>
      <cdr:y>0.51613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232248" y="1800200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53,2%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0.37079</cdr:x>
      <cdr:y>0.48387</cdr:y>
    </cdr:from>
    <cdr:to>
      <cdr:x>0.51347</cdr:x>
      <cdr:y>0.68869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76264" y="21602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0.1573</cdr:x>
      <cdr:y>0.25806</cdr:y>
    </cdr:from>
    <cdr:to>
      <cdr:x>0.2809</cdr:x>
      <cdr:y>0.45161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08112" y="1152128"/>
          <a:ext cx="792088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29,1%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0.06742</cdr:x>
      <cdr:y>0.46774</cdr:y>
    </cdr:from>
    <cdr:to>
      <cdr:x>0.19101</cdr:x>
      <cdr:y>0.62903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32048" y="2088232"/>
          <a:ext cx="79208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10,1%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0.32584</cdr:x>
      <cdr:y>0.67742</cdr:y>
    </cdr:from>
    <cdr:to>
      <cdr:x>0.46067</cdr:x>
      <cdr:y>0.83871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088232" y="3024336"/>
          <a:ext cx="86409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0.11236</cdr:x>
      <cdr:y>0.66129</cdr:y>
    </cdr:from>
    <cdr:to>
      <cdr:x>0.17978</cdr:x>
      <cdr:y>0.79032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20080" y="2952328"/>
          <a:ext cx="43204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2,0%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0.23596</cdr:x>
      <cdr:y>0.77419</cdr:y>
    </cdr:from>
    <cdr:to>
      <cdr:x>0.31461</cdr:x>
      <cdr:y>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512168" y="3456384"/>
          <a:ext cx="50405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0.23596</cdr:x>
      <cdr:y>0.75806</cdr:y>
    </cdr:from>
    <cdr:to>
      <cdr:x>0.31461</cdr:x>
      <cdr:y>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512168" y="3384376"/>
          <a:ext cx="50405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0.26966</cdr:x>
      <cdr:y>0.79518</cdr:y>
    </cdr:from>
    <cdr:to>
      <cdr:x>0.41234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728192" y="37444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0.23596</cdr:x>
      <cdr:y>0.77419</cdr:y>
    </cdr:from>
    <cdr:to>
      <cdr:x>0.31461</cdr:x>
      <cdr:y>0.90323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512168" y="3456384"/>
          <a:ext cx="50405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1,3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0.19101</cdr:x>
      <cdr:y>0.70968</cdr:y>
    </cdr:from>
    <cdr:to>
      <cdr:x>0.23596</cdr:x>
      <cdr:y>0.8871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224136" y="3168352"/>
          <a:ext cx="288032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0,7%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99666-F5C1-41DD-8FB5-22CA26A6AE64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E490-CC03-41E9-B1B0-7787A714D07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80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E490-CC03-41E9-B1B0-7787A714D07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97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07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304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20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4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82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91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82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00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777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94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135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91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71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6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63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10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19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82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02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52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8D7A5-9075-4675-A4B6-FCD3D4A4C488}" type="datetimeFigureOut">
              <a:rPr lang="ru-RU" smtClean="0"/>
              <a:pPr/>
              <a:t>15.05.2014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E71F-EC84-461D-8F1B-DDC6C778B9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65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7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924944"/>
            <a:ext cx="8535892" cy="30758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Бюджет Гагаринского сельского поселения Морозовского района на </a:t>
            </a:r>
            <a:r>
              <a:rPr lang="ru-RU" sz="4000" b="1" dirty="0">
                <a:solidFill>
                  <a:srgbClr val="FF0000"/>
                </a:solidFill>
              </a:rPr>
              <a:t>2014-2016 годы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2068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Администрация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Гагаринского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сельского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поселения Морозовского района Ростовской области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Безвозмездные поступления из областного бюджета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030189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73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568952" cy="812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Объемы межбюджетных трансфертов бюджету 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Гагаринского сельского поселения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394664"/>
              </p:ext>
            </p:extLst>
          </p:nvPr>
        </p:nvGraphicFramePr>
        <p:xfrm>
          <a:off x="142842" y="1397000"/>
          <a:ext cx="8858316" cy="335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86"/>
                <a:gridCol w="1476386"/>
                <a:gridCol w="1476386"/>
                <a:gridCol w="1476386"/>
                <a:gridCol w="1476386"/>
                <a:gridCol w="1476386"/>
              </a:tblGrid>
              <a:tr h="246050">
                <a:tc rowSpan="2">
                  <a:txBody>
                    <a:bodyPr/>
                    <a:lstStyle/>
                    <a:p>
                      <a:r>
                        <a:rPr lang="ru-RU" dirty="0" err="1" smtClean="0"/>
                        <a:t>Наименова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2012 год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2013 год</a:t>
                      </a:r>
                      <a:r>
                        <a:rPr lang="ru-RU" sz="1600" baseline="0" dirty="0" smtClean="0"/>
                        <a:t> (первоначальный бюджет)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2014 год (проект)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87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темп роста, в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темп роста, в %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7753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ИТОГО, </a:t>
                      </a:r>
                      <a:r>
                        <a:rPr lang="ru-RU" sz="1400" dirty="0" smtClean="0"/>
                        <a:t>в том числе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104,6</a:t>
                      </a:r>
                      <a:endParaRPr lang="ru-RU" dirty="0"/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102,9</a:t>
                      </a:r>
                      <a:endParaRPr lang="ru-RU" dirty="0"/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МБТ в том числе из областного бюджета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Динамика расходов бюджета Гагаринского сельского поселения Морозовского района в 2013-2016 год</a:t>
            </a:r>
            <a:br>
              <a:rPr lang="ru-RU" sz="2000" b="1" dirty="0" smtClean="0"/>
            </a:br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                                                     </a:t>
            </a:r>
            <a:r>
              <a:rPr lang="ru-RU" sz="1400" dirty="0" smtClean="0"/>
              <a:t>тыс.  рублей</a:t>
            </a:r>
            <a:endParaRPr lang="ru-RU" sz="1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0635805"/>
              </p:ext>
            </p:extLst>
          </p:nvPr>
        </p:nvGraphicFramePr>
        <p:xfrm>
          <a:off x="1547664" y="2132856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7996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43852" cy="2071701"/>
          </a:xfrm>
          <a:effectLst/>
        </p:spPr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  <a:t>Расходы бюджета Гагаринского сельского поселения, </a:t>
            </a:r>
            <a:b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</a:br>
            <a: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  <a:t>формируемые в рамках муниципальных программ Гагаринского сельского поселения, </a:t>
            </a:r>
            <a:b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</a:br>
            <a: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  <a:t>и непрограммные расходы</a:t>
            </a:r>
            <a:br>
              <a:rPr lang="ru-RU" sz="2500" b="1" dirty="0" smtClean="0">
                <a:solidFill>
                  <a:srgbClr val="002060"/>
                </a:solidFill>
                <a:effectLst/>
                <a:latin typeface="Candara" pitchFamily="34" charset="0"/>
              </a:rPr>
            </a:br>
            <a:r>
              <a:rPr lang="ru-RU" sz="2500" b="1" dirty="0" smtClean="0">
                <a:effectLst/>
                <a:latin typeface="Candara" pitchFamily="34" charset="0"/>
              </a:rPr>
              <a:t/>
            </a:r>
            <a:br>
              <a:rPr lang="ru-RU" sz="2500" b="1" dirty="0" smtClean="0">
                <a:effectLst/>
                <a:latin typeface="Candara" pitchFamily="34" charset="0"/>
              </a:rPr>
            </a:br>
            <a:r>
              <a:rPr lang="ru-RU" sz="3000" b="1" dirty="0" smtClean="0">
                <a:latin typeface="Candara" pitchFamily="34" charset="0"/>
              </a:rPr>
              <a:t>  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2014                           2015                          2016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71744"/>
            <a:ext cx="8501122" cy="342902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just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1439" y="2853120"/>
            <a:ext cx="2071702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6181,0тыс.руб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57950" y="2895897"/>
            <a:ext cx="2071702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6640,0</a:t>
            </a:r>
          </a:p>
          <a:p>
            <a:pPr algn="ctr"/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635896" y="2955920"/>
            <a:ext cx="2143140" cy="178595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6379,4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</p:txBody>
      </p:sp>
      <p:sp>
        <p:nvSpPr>
          <p:cNvPr id="11" name="Овал 10"/>
          <p:cNvSpPr/>
          <p:nvPr/>
        </p:nvSpPr>
        <p:spPr>
          <a:xfrm>
            <a:off x="4832888" y="3638938"/>
            <a:ext cx="1285884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1336,2 </a:t>
            </a:r>
            <a:r>
              <a:rPr lang="ru-RU" sz="1500" dirty="0" err="1" smtClean="0"/>
              <a:t>тыс.руб</a:t>
            </a:r>
            <a:r>
              <a:rPr lang="ru-RU" sz="1500" dirty="0" smtClean="0"/>
              <a:t>.</a:t>
            </a:r>
          </a:p>
        </p:txBody>
      </p:sp>
      <p:sp>
        <p:nvSpPr>
          <p:cNvPr id="12" name="Овал 11"/>
          <p:cNvSpPr/>
          <p:nvPr/>
        </p:nvSpPr>
        <p:spPr>
          <a:xfrm>
            <a:off x="1547664" y="3638938"/>
            <a:ext cx="1335381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1380,7 </a:t>
            </a:r>
            <a:r>
              <a:rPr lang="ru-RU" sz="1500" dirty="0" err="1" smtClean="0"/>
              <a:t>тыс.руб</a:t>
            </a:r>
            <a:endParaRPr lang="ru-RU" sz="1500" dirty="0" smtClean="0"/>
          </a:p>
        </p:txBody>
      </p:sp>
      <p:sp>
        <p:nvSpPr>
          <p:cNvPr id="13" name="Овал 12"/>
          <p:cNvSpPr/>
          <p:nvPr/>
        </p:nvSpPr>
        <p:spPr>
          <a:xfrm>
            <a:off x="7563982" y="3638938"/>
            <a:ext cx="1328497" cy="100013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1501,9</a:t>
            </a:r>
          </a:p>
          <a:p>
            <a:pPr algn="ctr"/>
            <a:r>
              <a:rPr lang="ru-RU" sz="1500" dirty="0" err="1" smtClean="0"/>
              <a:t>тыс.руб</a:t>
            </a:r>
            <a:endParaRPr lang="ru-RU" sz="1500" dirty="0"/>
          </a:p>
        </p:txBody>
      </p:sp>
      <p:sp>
        <p:nvSpPr>
          <p:cNvPr id="14" name="Овал 13"/>
          <p:cNvSpPr/>
          <p:nvPr/>
        </p:nvSpPr>
        <p:spPr>
          <a:xfrm>
            <a:off x="857224" y="4714884"/>
            <a:ext cx="500066" cy="4286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51933" y="4681847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расходы бюджета Гагаринского сельского поселения, формируемые в рамках муниципальных программ Гагаринского сельского поселения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857224" y="5643578"/>
            <a:ext cx="500066" cy="4286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928794" y="564357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dirty="0"/>
              <a:t>н</a:t>
            </a:r>
            <a:r>
              <a:rPr lang="ru-RU" dirty="0" smtClean="0"/>
              <a:t>епрограммные расходы бюджета Гагаринского сельского поселения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6424" y="188640"/>
            <a:ext cx="556287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Муниципальные программы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Гагаринского сельского поселения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1121" y="1340768"/>
            <a:ext cx="3513099" cy="106211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программа «Управление муниципальными финансами и создание условий для повышения 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2774,1 тыс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 </a:t>
            </a:r>
            <a:endParaRPr lang="ru-RU" sz="1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4845" y="2573288"/>
            <a:ext cx="3519375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программа «Муниципальная политика»- 10,0  </a:t>
            </a:r>
          </a:p>
          <a:p>
            <a:pPr algn="ctr"/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</a:t>
            </a:r>
            <a:r>
              <a:rPr lang="ru-RU" sz="140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 </a:t>
            </a:r>
            <a:endParaRPr lang="ru-RU" sz="1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141" y="3645024"/>
            <a:ext cx="3487079" cy="864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программа «Энергоэффективность и развитие энергетики»-  10,0  тыс. 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4845" y="4725144"/>
            <a:ext cx="3519375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программа «Развитие транспортной системы»- 271,7  тыс. 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819080"/>
            <a:ext cx="3519375" cy="8640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Всего по муниципальным программам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6181,0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рублей </a:t>
            </a:r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1340768"/>
            <a:ext cx="3600399" cy="1062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программа «Развитие физической культуры и спорта»- 50,0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2573288"/>
            <a:ext cx="3600399" cy="8640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программа «Развитие культуры и туризма» - 2202,4  тыс. 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3647108"/>
            <a:ext cx="3600399" cy="11500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программа «Обеспечение качественными жилищно- коммунальными услугами населения Гагаринского сельского поселения» -762,8  тыс. 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2041" y="5157192"/>
            <a:ext cx="3600399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программа «Защита населения  и территории от чрезвычайных ситуаций, обеспечение пожарной безопасности и безопасности людей на водных объектах»- 100,0  тыс. рублей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12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58417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Расходы бюджета Гагаринского сельского поселения Морозовского района  в 2014 году</a:t>
            </a:r>
            <a:br>
              <a:rPr lang="ru-RU" sz="2000" b="1" dirty="0" smtClean="0"/>
            </a:br>
            <a:r>
              <a:rPr lang="ru-RU" sz="2000" b="1" dirty="0" smtClean="0"/>
              <a:t>7561,7 </a:t>
            </a:r>
            <a:r>
              <a:rPr lang="ru-RU" sz="2000" b="1" smtClean="0"/>
              <a:t>тыс.рублей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63858031"/>
              </p:ext>
            </p:extLst>
          </p:nvPr>
        </p:nvGraphicFramePr>
        <p:xfrm>
          <a:off x="1331640" y="1772816"/>
          <a:ext cx="64087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6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r>
              <a:rPr lang="ru-RU" sz="1400" b="1" dirty="0" smtClean="0">
                <a:solidFill>
                  <a:srgbClr val="002060"/>
                </a:solidFill>
              </a:rPr>
              <a:t>Реализация указа Президента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Российской Федерации на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повышение заработной платы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работников бюджетного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сектора экономики от 7.05.2013 № 597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71934" y="1428736"/>
            <a:ext cx="1428760" cy="776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Средняя зарплата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(рублей)</a:t>
            </a: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endParaRPr lang="ru-RU" sz="1200" dirty="0" smtClean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071934" y="1000108"/>
            <a:ext cx="1428760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2014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43570" y="1000108"/>
            <a:ext cx="1357322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2015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72132" y="1428736"/>
            <a:ext cx="1428760" cy="776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Средняя  зарплата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(рублей)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206" y="1000108"/>
            <a:ext cx="1285884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2016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072330" y="1428736"/>
            <a:ext cx="1500198" cy="776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Средняя зарплата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(рублей)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34101" y="2672916"/>
            <a:ext cx="3214710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Работники учреждений культуры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1" name="Нашивка 60"/>
          <p:cNvSpPr/>
          <p:nvPr/>
        </p:nvSpPr>
        <p:spPr>
          <a:xfrm>
            <a:off x="3929058" y="2924945"/>
            <a:ext cx="1643074" cy="792087"/>
          </a:xfrm>
          <a:prstGeom prst="chevron">
            <a:avLst>
              <a:gd name="adj" fmla="val 4475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15880,3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2" name="Нашивка 61"/>
          <p:cNvSpPr/>
          <p:nvPr/>
        </p:nvSpPr>
        <p:spPr>
          <a:xfrm>
            <a:off x="5572131" y="2924945"/>
            <a:ext cx="1608933" cy="792087"/>
          </a:xfrm>
          <a:prstGeom prst="chevron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20398,6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4" name="Нашивка 63"/>
          <p:cNvSpPr/>
          <p:nvPr/>
        </p:nvSpPr>
        <p:spPr>
          <a:xfrm>
            <a:off x="7000892" y="2924945"/>
            <a:ext cx="2143108" cy="792087"/>
          </a:xfrm>
          <a:prstGeom prst="chevron">
            <a:avLst>
              <a:gd name="adj" fmla="val 8144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25751,1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42862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Расходы бюджета Гагаринского сельского поселения  по разделам в 2013-2016 годах, тыс.рублей</a:t>
            </a: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286808" cy="47149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55218"/>
              </p:ext>
            </p:extLst>
          </p:nvPr>
        </p:nvGraphicFramePr>
        <p:xfrm>
          <a:off x="539552" y="980729"/>
          <a:ext cx="8208911" cy="5765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907"/>
                <a:gridCol w="1321776"/>
                <a:gridCol w="1391341"/>
                <a:gridCol w="1391341"/>
                <a:gridCol w="1391341"/>
                <a:gridCol w="1252205"/>
              </a:tblGrid>
              <a:tr h="78922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Расходы по разделам  бюджетной  классификации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2013 год</a:t>
                      </a:r>
                    </a:p>
                    <a:p>
                      <a:r>
                        <a:rPr lang="ru-RU" sz="1100" dirty="0" smtClean="0"/>
                        <a:t>(первоначальный бюджет)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2014 </a:t>
                      </a:r>
                    </a:p>
                    <a:p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Изменение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2015 год</a:t>
                      </a:r>
                    </a:p>
                    <a:p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2016 год</a:t>
                      </a:r>
                    </a:p>
                    <a:p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</a:tr>
              <a:tr h="26833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Расходы, всего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7666,6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7561,7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-503,6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7715,6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8141,9</a:t>
                      </a:r>
                      <a:endParaRPr lang="ru-RU" sz="1100" dirty="0"/>
                    </a:p>
                  </a:txBody>
                  <a:tcPr/>
                </a:tc>
              </a:tr>
              <a:tr h="26833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в том числе: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</a:tr>
              <a:tr h="40229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3786,7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4021,2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270,6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4031,3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4395,7</a:t>
                      </a:r>
                      <a:endParaRPr lang="ru-RU" sz="1100" dirty="0"/>
                    </a:p>
                  </a:txBody>
                  <a:tcPr/>
                </a:tc>
              </a:tr>
              <a:tr h="40761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Национальная</a:t>
                      </a:r>
                      <a:r>
                        <a:rPr lang="ru-RU" sz="1000" baseline="0" dirty="0" smtClean="0"/>
                        <a:t> оборона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149,3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153,6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153,8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78922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Национальная безопасность и правоохранительная деятельность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100,9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-3,9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113,9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203,9</a:t>
                      </a:r>
                      <a:endParaRPr lang="ru-RU" sz="1100" dirty="0"/>
                    </a:p>
                  </a:txBody>
                  <a:tcPr/>
                </a:tc>
              </a:tr>
              <a:tr h="415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Национальная экономика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365,3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271,7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-114,4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154,5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329,9</a:t>
                      </a:r>
                      <a:endParaRPr lang="ru-RU" sz="1100" dirty="0"/>
                    </a:p>
                  </a:txBody>
                  <a:tcPr/>
                </a:tc>
              </a:tr>
              <a:tr h="546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Жилищно-коммунальное хозяйство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840,6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762,8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-616,6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885,8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836,1</a:t>
                      </a:r>
                      <a:endParaRPr lang="ru-RU" sz="1100" dirty="0"/>
                    </a:p>
                  </a:txBody>
                  <a:tcPr/>
                </a:tc>
              </a:tr>
              <a:tr h="4276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Культура,</a:t>
                      </a:r>
                      <a:r>
                        <a:rPr lang="ru-RU" sz="1000" baseline="0" dirty="0" smtClean="0"/>
                        <a:t> кинематография</a:t>
                      </a:r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2258,4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2202,4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2262,3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2262,3</a:t>
                      </a:r>
                      <a:endParaRPr lang="ru-RU" sz="1100" dirty="0"/>
                    </a:p>
                  </a:txBody>
                  <a:tcPr/>
                </a:tc>
              </a:tr>
              <a:tr h="49373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Физическая культура и спорт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84,5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-39,3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114,0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114,0</a:t>
                      </a:r>
                      <a:endParaRPr lang="ru-RU" sz="1100" dirty="0"/>
                    </a:p>
                  </a:txBody>
                  <a:tcPr/>
                </a:tc>
              </a:tr>
              <a:tr h="49373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Обслуживание государственного и муниципального долга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80,9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2285984" y="3286124"/>
            <a:ext cx="3214710" cy="250033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err="1" smtClean="0">
                <a:solidFill>
                  <a:srgbClr val="002060"/>
                </a:solidFill>
              </a:rPr>
              <a:t>Приоритизация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расходов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Бюджета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Гагаринского сельского поселения</a:t>
            </a:r>
            <a:endParaRPr lang="ru-RU" sz="2000" b="1" u="sng" dirty="0">
              <a:solidFill>
                <a:srgbClr val="002060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 rot="19990979">
            <a:off x="1824799" y="3000921"/>
            <a:ext cx="484632" cy="118262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594325">
            <a:off x="5353871" y="3116504"/>
            <a:ext cx="547147" cy="894549"/>
          </a:xfrm>
          <a:prstGeom prst="downArrow">
            <a:avLst>
              <a:gd name="adj1" fmla="val 3505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10" y="1142984"/>
            <a:ext cx="2714644" cy="20002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Реализация Указов Президента Российской Федерации  от  7 мая 2012 года 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№ 597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4048" y="764704"/>
            <a:ext cx="3786214" cy="21997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Улучшение условий жизни   населения  Гагаринского сельского поселения, выполнение социальных обязательств перед гражданами, предоставление качественных муниципальных услуг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" y="18766"/>
            <a:ext cx="9137035" cy="683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с вырезом 5"/>
          <p:cNvSpPr/>
          <p:nvPr/>
        </p:nvSpPr>
        <p:spPr>
          <a:xfrm>
            <a:off x="512768" y="2348880"/>
            <a:ext cx="8143932" cy="4000528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Предложенный на рассмотрение Собрания депутатов Проект бюджета Гагаринского сельского поселения Морозовского района на 2014-206 годы создаст дополнительные условия для выполнения поставленных Президентом России, Губернатором области, Главой поселения стратегических целей и  задач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20249689">
            <a:off x="2277834" y="5109699"/>
            <a:ext cx="1247370" cy="63735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9021870">
            <a:off x="2453405" y="2317544"/>
            <a:ext cx="484632" cy="1058344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857752" y="2214554"/>
            <a:ext cx="642942" cy="64294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2390993">
            <a:off x="6138531" y="4758320"/>
            <a:ext cx="868880" cy="48463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714612" y="2401608"/>
            <a:ext cx="3704308" cy="34036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Основа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Формирования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Проекта Бюджета Гагаринского сельского поселения Морозовского района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на 2014 год и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на плановый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период 2015 и 2016 годов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07722" y="4000504"/>
            <a:ext cx="2214578" cy="2000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Муниципальные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Гагаринского сельского поселения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86246" y="161380"/>
            <a:ext cx="4457656" cy="224022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alpha val="81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</a:t>
            </a:r>
          </a:p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alpha val="81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Бюджетной и налоговой политики Гагаринского</a:t>
            </a:r>
            <a:r>
              <a:rPr lang="ru-RU" b="1" dirty="0" smtClean="0">
                <a:ln w="10541" cmpd="sng">
                  <a:solidFill>
                    <a:schemeClr val="accent1">
                      <a:alpha val="8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сельского поселения </a:t>
            </a:r>
            <a:r>
              <a:rPr lang="ru-RU" b="1" dirty="0" smtClean="0">
                <a:ln w="17780" cmpd="sng">
                  <a:solidFill>
                    <a:schemeClr val="accent1">
                      <a:alpha val="81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2014-2016 годы  (Постановление Администрации Гагаринского с.п.  от 30.09.2013 г. № 68.1)</a:t>
            </a:r>
            <a:endParaRPr lang="ru-RU" b="1" dirty="0">
              <a:ln w="17780" cmpd="sng">
                <a:solidFill>
                  <a:schemeClr val="accent1">
                    <a:alpha val="81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188640"/>
            <a:ext cx="3096344" cy="24545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Бюджетное послание Президента РФ от 13 июня 2013 года «О бюджетной политике в 2014-2016 годах»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7158" y="4000504"/>
            <a:ext cx="2214578" cy="23088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Прогноз социально-экономического развития Гагаринского сельского поселения на 2014-2016 годы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Проект бюджета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на 2014 год и на плановый период 2015 и 2016 годов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направлен на решение следующих ключевых зада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1556792"/>
            <a:ext cx="7817522" cy="12292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2924944"/>
            <a:ext cx="8033546" cy="9286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n w="12700">
                  <a:solidFill>
                    <a:schemeClr val="tx2">
                      <a:satMod val="155000"/>
                      <a:alpha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бюджетной политики, в том  числе за счет</a:t>
            </a:r>
          </a:p>
          <a:p>
            <a:pPr algn="ctr"/>
            <a:r>
              <a:rPr lang="ru-RU" b="1" i="1" dirty="0" smtClean="0">
                <a:ln w="12700">
                  <a:solidFill>
                    <a:schemeClr val="tx2">
                      <a:satMod val="155000"/>
                      <a:alpha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роста эффективности бюджетных расходов</a:t>
            </a:r>
            <a:endParaRPr lang="ru-RU" b="1" i="1" dirty="0">
              <a:ln w="12700">
                <a:solidFill>
                  <a:schemeClr val="tx2">
                    <a:satMod val="155000"/>
                    <a:alpha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4000504"/>
            <a:ext cx="7817522" cy="1000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финансовых возможностей Гагаринского сельского поселения ключевым   направлениям развития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5072074"/>
            <a:ext cx="7817522" cy="857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прозрачности и открытости бюджетного процесса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928992" cy="115212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параметры проекта бюджета Гагаринского сельского поселения «О бюджете Гагаринского сельского поселения Морозовского района на  2014 год и  на плановый  период 2015 и 2016 годов» </a:t>
            </a:r>
            <a:r>
              <a:rPr lang="ru-RU" sz="2200" dirty="0" smtClean="0"/>
              <a:t>                                                                                              </a:t>
            </a:r>
            <a:r>
              <a:rPr lang="ru-RU" sz="1200" dirty="0" smtClean="0"/>
              <a:t>тыс. руб.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42938" y="2500313"/>
            <a:ext cx="8072437" cy="3357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88376"/>
              </p:ext>
            </p:extLst>
          </p:nvPr>
        </p:nvGraphicFramePr>
        <p:xfrm>
          <a:off x="107503" y="1556792"/>
          <a:ext cx="8856984" cy="5335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689"/>
                <a:gridCol w="1141450"/>
                <a:gridCol w="1190856"/>
                <a:gridCol w="818713"/>
                <a:gridCol w="818713"/>
                <a:gridCol w="1012356"/>
                <a:gridCol w="922781"/>
                <a:gridCol w="818713"/>
                <a:gridCol w="818713"/>
              </a:tblGrid>
              <a:tr h="50976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2014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2015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579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24.12.2012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12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(первонач. принятый бюджет)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24.12.2012 № 12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(первонач. принятый бюджет)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24.12.2012 №12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(первонач. принятый бюджет)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бюджета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бюджета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449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ru-RU" sz="1200" dirty="0" smtClean="0"/>
                        <a:t>Доходы, всего из них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7666,6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8065,3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7561,7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-503,6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8548,6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7715,6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-833,0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8141,9</a:t>
                      </a:r>
                      <a:endParaRPr lang="ru-RU" sz="1200" dirty="0"/>
                    </a:p>
                  </a:txBody>
                  <a:tcPr/>
                </a:tc>
              </a:tr>
              <a:tr h="6297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Налоговые и неналоговые</a:t>
                      </a:r>
                      <a:r>
                        <a:rPr lang="ru-RU" sz="1200" baseline="0" dirty="0" smtClean="0"/>
                        <a:t> доходы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7287,9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7669,2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7165,6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-503,6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8152,3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7440,5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-711,8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7899,4</a:t>
                      </a:r>
                      <a:endParaRPr lang="ru-RU" sz="1200" dirty="0"/>
                    </a:p>
                  </a:txBody>
                  <a:tcPr/>
                </a:tc>
              </a:tr>
              <a:tr h="4568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378,7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396,1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396,1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396,3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275,1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-121,2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242,5</a:t>
                      </a:r>
                      <a:endParaRPr lang="ru-RU" sz="1200" dirty="0"/>
                    </a:p>
                  </a:txBody>
                  <a:tcPr/>
                </a:tc>
              </a:tr>
              <a:tr h="44145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II. </a:t>
                      </a:r>
                      <a:r>
                        <a:rPr lang="ru-RU" sz="1200" dirty="0" smtClean="0"/>
                        <a:t>Расходы,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7666,6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8065,3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7561,7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-503,6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8548,6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7715,6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-833,0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8141,9</a:t>
                      </a:r>
                      <a:endParaRPr lang="ru-RU" sz="1200" dirty="0"/>
                    </a:p>
                  </a:txBody>
                  <a:tcPr/>
                </a:tc>
              </a:tr>
              <a:tr h="449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III. </a:t>
                      </a:r>
                      <a:r>
                        <a:rPr lang="ru-RU" sz="1200" dirty="0" smtClean="0"/>
                        <a:t>Дефицит</a:t>
                      </a:r>
                      <a:r>
                        <a:rPr lang="ru-RU" sz="1200" baseline="0" dirty="0" smtClean="0"/>
                        <a:t> (-), </a:t>
                      </a:r>
                      <a:r>
                        <a:rPr lang="ru-RU" sz="1200" baseline="0" dirty="0" err="1" smtClean="0"/>
                        <a:t>профицит</a:t>
                      </a:r>
                      <a:r>
                        <a:rPr lang="ru-RU" sz="1200" baseline="0" dirty="0" smtClean="0"/>
                        <a:t> (+)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6180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IV. </a:t>
                      </a:r>
                      <a:r>
                        <a:rPr lang="ru-RU" sz="1200" dirty="0" smtClean="0"/>
                        <a:t>Источники финансирования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505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Основные параметры  бюджета  Гагаринского сельского поселения  Морозовского района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на 2014 год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571612"/>
            <a:ext cx="2571768" cy="8572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доходы физических лиц 2588,3 </a:t>
            </a:r>
            <a:r>
              <a:rPr lang="ru-RU" sz="1400" dirty="0">
                <a:solidFill>
                  <a:prstClr val="black"/>
                </a:solidFill>
              </a:rPr>
              <a:t>тыс</a:t>
            </a:r>
            <a:r>
              <a:rPr lang="ru-RU" sz="1400" dirty="0" smtClean="0">
                <a:solidFill>
                  <a:prstClr val="black"/>
                </a:solidFill>
              </a:rPr>
              <a:t>. руб</a:t>
            </a:r>
            <a:r>
              <a:rPr lang="ru-RU" sz="1400" dirty="0">
                <a:solidFill>
                  <a:prstClr val="black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2571744"/>
            <a:ext cx="2571768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Налоги на совокупный доход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139,0 тыс.руб.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4429132"/>
            <a:ext cx="2643206" cy="571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2 698,9 </a:t>
            </a:r>
            <a:r>
              <a:rPr lang="ru-RU" dirty="0" err="1" smtClean="0">
                <a:solidFill>
                  <a:schemeClr val="tx1"/>
                </a:solidFill>
              </a:rPr>
              <a:t>тыс.руб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5042426"/>
            <a:ext cx="2643206" cy="857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областного бюджета 396,1 тыс.руб.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6000768"/>
            <a:ext cx="2643206" cy="5715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Иные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21,5 тыс.руб.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3357554" y="1643050"/>
            <a:ext cx="1857388" cy="235745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Среднедушевой бюджетный доход  в Гагаринского сельском поселению </a:t>
            </a:r>
          </a:p>
          <a:p>
            <a:pPr algn="ctr"/>
            <a:r>
              <a:rPr lang="ru-RU" smtClean="0">
                <a:solidFill>
                  <a:schemeClr val="tx1"/>
                </a:solidFill>
              </a:rPr>
              <a:t>3,8 тыс</a:t>
            </a:r>
            <a:r>
              <a:rPr lang="ru-RU" dirty="0" smtClean="0">
                <a:solidFill>
                  <a:schemeClr val="tx1"/>
                </a:solidFill>
              </a:rPr>
              <a:t>. руб.</a:t>
            </a:r>
          </a:p>
          <a:p>
            <a:pPr algn="ctr"/>
            <a:endParaRPr lang="ru-RU" dirty="0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357554" y="4643446"/>
            <a:ext cx="1785950" cy="17859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Численность населения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2004 человек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72132" y="1643050"/>
            <a:ext cx="3248340" cy="5715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 4021,2 </a:t>
            </a:r>
            <a:r>
              <a:rPr lang="ru-RU" dirty="0" err="1" smtClean="0">
                <a:solidFill>
                  <a:schemeClr val="tx1"/>
                </a:solidFill>
              </a:rPr>
              <a:t>тыс.руб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72132" y="3214686"/>
            <a:ext cx="3248340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2202,4 тыс.руб.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48964" y="3958239"/>
            <a:ext cx="3248340" cy="6429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Защита населения и территории от ЧС 100,0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тыс.руб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643570" y="4857760"/>
            <a:ext cx="3176902" cy="7314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Дорожное хозяйство (Дорожный фонд)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271,7 </a:t>
            </a:r>
            <a:r>
              <a:rPr lang="ru-RU" dirty="0" err="1" smtClean="0">
                <a:solidFill>
                  <a:schemeClr val="tx1"/>
                </a:solidFill>
              </a:rPr>
              <a:t>тыс.руб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72132" y="5786454"/>
            <a:ext cx="324834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Иные расходы</a:t>
            </a:r>
          </a:p>
          <a:p>
            <a:pPr algn="ctr"/>
            <a:r>
              <a:rPr lang="ru-RU" smtClean="0">
                <a:solidFill>
                  <a:schemeClr val="tx1"/>
                </a:solidFill>
              </a:rPr>
              <a:t>203,6 </a:t>
            </a:r>
            <a:r>
              <a:rPr lang="ru-RU" dirty="0" smtClean="0">
                <a:solidFill>
                  <a:schemeClr val="tx1"/>
                </a:solidFill>
              </a:rPr>
              <a:t>тыс.руб.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80112" y="2420888"/>
            <a:ext cx="329070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Коммунальное хозяйство и </a:t>
            </a:r>
            <a:r>
              <a:rPr lang="ru-RU" sz="1600" dirty="0" smtClean="0">
                <a:solidFill>
                  <a:schemeClr val="tx1"/>
                </a:solidFill>
              </a:rPr>
              <a:t>благоустройство 762,8 тыс.руб.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95831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Доходы бюджета  7561,7 тыс. рублей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643570" y="1009102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бюджета 7 561,7 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929586" y="52863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3429000"/>
            <a:ext cx="2571768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Доходы  от использования  имущества находящегося в муниципальной собственности 1717,9 тыс.руб.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Динамика собственных доходов бюджета Гагаринского сельского поселения</a:t>
            </a:r>
            <a:br>
              <a:rPr lang="ru-RU" sz="2000" b="1" dirty="0" smtClean="0"/>
            </a:br>
            <a:r>
              <a:rPr lang="ru-RU" sz="1400"/>
              <a:t> </a:t>
            </a:r>
            <a:r>
              <a:rPr lang="ru-RU" sz="1400" smtClean="0"/>
              <a:t>                                                                                                  тыс.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52272085"/>
              </p:ext>
            </p:extLst>
          </p:nvPr>
        </p:nvGraphicFramePr>
        <p:xfrm>
          <a:off x="1547664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93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Динамика поступлений налога на доходы физических лиц в части бюджета Гагаринского сельского поселения Морозовского района</a:t>
            </a:r>
            <a:endParaRPr lang="ru-RU" sz="2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635297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39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Структура поступлений </a:t>
            </a:r>
            <a:r>
              <a:rPr lang="ru-RU" sz="2000" b="1" dirty="0" err="1" smtClean="0"/>
              <a:t>бюджетообразующих</a:t>
            </a:r>
            <a:r>
              <a:rPr lang="ru-RU" sz="2000" b="1" dirty="0" smtClean="0"/>
              <a:t>  налогов в бюджете Гагаринского сельского поселения Морозовского района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16364803"/>
              </p:ext>
            </p:extLst>
          </p:nvPr>
        </p:nvGraphicFramePr>
        <p:xfrm>
          <a:off x="1403648" y="1196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7704" y="37170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38,0</a:t>
            </a:r>
            <a:r>
              <a:rPr lang="ru-RU" sz="1200" dirty="0" smtClean="0"/>
              <a:t>%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278092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34,8%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2587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Структура собственных доходов бюджета Гагаринского сельского поселения Морозовского района в 2014 год</a:t>
            </a:r>
            <a:r>
              <a:rPr lang="ru-RU" sz="2000" dirty="0" smtClean="0"/>
              <a:t>у</a:t>
            </a:r>
            <a:br>
              <a:rPr lang="ru-RU" sz="2000" dirty="0" smtClean="0"/>
            </a:br>
            <a:r>
              <a:rPr lang="ru-RU" sz="2000" b="1" dirty="0" smtClean="0"/>
              <a:t>7165,6 тыс.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95207483"/>
              </p:ext>
            </p:extLst>
          </p:nvPr>
        </p:nvGraphicFramePr>
        <p:xfrm>
          <a:off x="1043608" y="1628800"/>
          <a:ext cx="65763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384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2718</TotalTime>
  <Words>1014</Words>
  <Application>Microsoft Office PowerPoint</Application>
  <PresentationFormat>Экран (4:3)</PresentationFormat>
  <Paragraphs>313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1_Тема Office</vt:lpstr>
      <vt:lpstr>Презентация PowerPoint</vt:lpstr>
      <vt:lpstr>Презентация PowerPoint</vt:lpstr>
      <vt:lpstr>Проект бюджета на 2014 год и на плановый период 2015 и 2016 годов направлен на решение следующих ключевых зада</vt:lpstr>
      <vt:lpstr>Основные параметры проекта бюджета Гагаринского сельского поселения «О бюджете Гагаринского сельского поселения Морозовского района на  2014 год и  на плановый  период 2015 и 2016 годов»                                                                                               тыс. руб.</vt:lpstr>
      <vt:lpstr>Основные параметры  бюджета  Гагаринского сельского поселения  Морозовского района  на 2014 год</vt:lpstr>
      <vt:lpstr>Динамика собственных доходов бюджета Гагаринского сельского поселения                                                                                                    тыс. рублей</vt:lpstr>
      <vt:lpstr>Динамика поступлений налога на доходы физических лиц в части бюджета Гагаринского сельского поселения Морозовского района</vt:lpstr>
      <vt:lpstr>Структура поступлений бюджетообразующих  налогов в бюджете Гагаринского сельского поселения Морозовского района</vt:lpstr>
      <vt:lpstr>Структура собственных доходов бюджета Гагаринского сельского поселения Морозовского района в 2014 году 7165,6 тыс. рублей</vt:lpstr>
      <vt:lpstr>Безвозмездные поступления из областного бюджета</vt:lpstr>
      <vt:lpstr>Объемы межбюджетных трансфертов бюджету  Гагаринского сельского поселения</vt:lpstr>
      <vt:lpstr>Динамика расходов бюджета Гагаринского сельского поселения Морозовского района в 2013-2016 год                                                                                                  тыс.  рублей</vt:lpstr>
      <vt:lpstr>Расходы бюджета Гагаринского сельского поселения,  формируемые в рамках муниципальных программ Гагаринского сельского поселения,  и непрограммные расходы     2014                           2015                          2016</vt:lpstr>
      <vt:lpstr>Презентация PowerPoint</vt:lpstr>
      <vt:lpstr>Расходы бюджета Гагаринского сельского поселения Морозовского района  в 2014 году 7561,7 тыс.рублей</vt:lpstr>
      <vt:lpstr>Презентация PowerPoint</vt:lpstr>
      <vt:lpstr>Расходы бюджета Гагаринского сельского поселения  по разделам в 2013-2016 годах, тыс.рублей</vt:lpstr>
      <vt:lpstr>Презентация PowerPoint</vt:lpstr>
      <vt:lpstr>Презентация PowerPoint</vt:lpstr>
    </vt:vector>
  </TitlesOfParts>
  <Company>Финансовый отдел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Администратор</cp:lastModifiedBy>
  <cp:revision>397</cp:revision>
  <cp:lastPrinted>2014-05-14T07:26:12Z</cp:lastPrinted>
  <dcterms:created xsi:type="dcterms:W3CDTF">2012-11-13T07:23:35Z</dcterms:created>
  <dcterms:modified xsi:type="dcterms:W3CDTF">2014-05-15T04:46:07Z</dcterms:modified>
</cp:coreProperties>
</file>