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257" r:id="rId3"/>
    <p:sldId id="258" r:id="rId4"/>
    <p:sldId id="256" r:id="rId5"/>
    <p:sldId id="267" r:id="rId6"/>
    <p:sldId id="262" r:id="rId7"/>
    <p:sldId id="314" r:id="rId8"/>
    <p:sldId id="312" r:id="rId9"/>
    <p:sldId id="315" r:id="rId10"/>
    <p:sldId id="316" r:id="rId11"/>
    <p:sldId id="300" r:id="rId12"/>
    <p:sldId id="284" r:id="rId13"/>
    <p:sldId id="317" r:id="rId14"/>
    <p:sldId id="272" r:id="rId15"/>
    <p:sldId id="285" r:id="rId16"/>
    <p:sldId id="310" r:id="rId17"/>
    <p:sldId id="260" r:id="rId18"/>
    <p:sldId id="283" r:id="rId19"/>
    <p:sldId id="26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100" d="100"/>
          <a:sy n="100" d="100"/>
        </p:scale>
        <p:origin x="158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17437664041995"/>
          <c:y val="3.4375000000000003E-2"/>
          <c:w val="0.87331332020997376"/>
          <c:h val="0.617370324803149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2012 г. -6337.8</c:v>
                </c:pt>
                <c:pt idx="1">
                  <c:v>2013г. -6608.7</c:v>
                </c:pt>
                <c:pt idx="2">
                  <c:v>2014г. -6813.3</c:v>
                </c:pt>
                <c:pt idx="3">
                  <c:v>2015г.- 6139.4</c:v>
                </c:pt>
                <c:pt idx="4">
                  <c:v>2016г.-6630.7</c:v>
                </c:pt>
                <c:pt idx="5">
                  <c:v>2017г.-6996.1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3.5</c:v>
                </c:pt>
                <c:pt idx="1">
                  <c:v>4</c:v>
                </c:pt>
                <c:pt idx="2">
                  <c:v>5.5</c:v>
                </c:pt>
                <c:pt idx="3">
                  <c:v>2.5</c:v>
                </c:pt>
                <c:pt idx="4">
                  <c:v>4.3</c:v>
                </c:pt>
                <c:pt idx="5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909376"/>
        <c:axId val="157910912"/>
        <c:axId val="0"/>
      </c:bar3DChart>
      <c:catAx>
        <c:axId val="15790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7910912"/>
        <c:crosses val="autoZero"/>
        <c:auto val="1"/>
        <c:lblAlgn val="ctr"/>
        <c:lblOffset val="100"/>
        <c:noMultiLvlLbl val="0"/>
      </c:catAx>
      <c:valAx>
        <c:axId val="1579109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790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факт.2013г.- 2270.1 тыс.руб.</c:v>
                </c:pt>
                <c:pt idx="1">
                  <c:v>Бюджетные назначения 2014г. 2588.3</c:v>
                </c:pt>
                <c:pt idx="2">
                  <c:v>Проект 2015г. 3113.1 тыс.руб.</c:v>
                </c:pt>
                <c:pt idx="3">
                  <c:v>Проект 2016г. 2855.2 тыс руб.</c:v>
                </c:pt>
                <c:pt idx="4">
                  <c:v>Проект 2017г. 3260.7 тыс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2.5</c:v>
                </c:pt>
                <c:pt idx="1">
                  <c:v>3.5</c:v>
                </c:pt>
                <c:pt idx="2">
                  <c:v>4.5</c:v>
                </c:pt>
                <c:pt idx="3">
                  <c:v>3.8</c:v>
                </c:pt>
                <c:pt idx="4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332224"/>
        <c:axId val="97354496"/>
        <c:axId val="0"/>
      </c:bar3DChart>
      <c:catAx>
        <c:axId val="9733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7354496"/>
        <c:crosses val="autoZero"/>
        <c:auto val="1"/>
        <c:lblAlgn val="ctr"/>
        <c:lblOffset val="100"/>
        <c:noMultiLvlLbl val="0"/>
      </c:catAx>
      <c:valAx>
        <c:axId val="973544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2013 год 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2318.1</c:v>
                </c:pt>
                <c:pt idx="1">
                  <c:v>2588.3000000000002</c:v>
                </c:pt>
                <c:pt idx="2">
                  <c:v>3113.1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2013 год 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2194.5</c:v>
                </c:pt>
                <c:pt idx="1">
                  <c:v>2536.3000000000002</c:v>
                </c:pt>
                <c:pt idx="2">
                  <c:v>1819.3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2013 год 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1777.7</c:v>
                </c:pt>
                <c:pt idx="1">
                  <c:v>1146.7</c:v>
                </c:pt>
                <c:pt idx="2">
                  <c:v>412.8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Остальные налоги и сборы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2013 год 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318.39999999999998</c:v>
                </c:pt>
                <c:pt idx="1">
                  <c:v>237.5</c:v>
                </c:pt>
                <c:pt idx="2">
                  <c:v>208.2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Налоги на товары (работы,услуги)реализованные на территории РФ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2013 год 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2">
                  <c:v>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356544"/>
        <c:axId val="107358080"/>
        <c:axId val="0"/>
      </c:bar3DChart>
      <c:catAx>
        <c:axId val="107356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358080"/>
        <c:crosses val="autoZero"/>
        <c:auto val="1"/>
        <c:lblAlgn val="ctr"/>
        <c:lblOffset val="100"/>
        <c:noMultiLvlLbl val="0"/>
      </c:catAx>
      <c:valAx>
        <c:axId val="1073580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73565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6033572027350496E-2"/>
          <c:w val="0.60758163442811808"/>
          <c:h val="0.941210235899714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5"/>
              <c:layout>
                <c:manualLayout>
                  <c:x val="7.3848167809948073E-2"/>
                  <c:y val="3.915957991199631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0.</a:t>
                    </a:r>
                    <a:r>
                      <a:rPr lang="ru-RU" sz="1100" dirty="0" smtClean="0"/>
                      <a:t>4%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Лист1!$A$2:$A$8</c:f>
              <c:strCache>
                <c:ptCount val="7"/>
                <c:pt idx="0">
                  <c:v>Земельный налог-1819.3  тыс.рублей</c:v>
                </c:pt>
                <c:pt idx="1">
                  <c:v>НДФЛ -3113.1 тыс.рублей</c:v>
                </c:pt>
                <c:pt idx="2">
                  <c:v>Неналоговые доходы- 412.8 тыс .рублей</c:v>
                </c:pt>
                <c:pt idx="3">
                  <c:v>Налоги на совокупный доход- 90.3 тыс.рублей</c:v>
                </c:pt>
                <c:pt idx="4">
                  <c:v>Налог на имущество физических лиц 97.5 тыс.рублей</c:v>
                </c:pt>
                <c:pt idx="5">
                  <c:v>Госпошлина-20.4 тыс.рублей</c:v>
                </c:pt>
                <c:pt idx="6">
                  <c:v>Налоги  на товары (работы.услуги) реализуемые на территории РФ-586.0 тыс.рублей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3.2</c:v>
                </c:pt>
                <c:pt idx="1">
                  <c:v>8.1999999999999993</c:v>
                </c:pt>
                <c:pt idx="2">
                  <c:v>1.4</c:v>
                </c:pt>
                <c:pt idx="3">
                  <c:v>1.2</c:v>
                </c:pt>
                <c:pt idx="4">
                  <c:v>1.3</c:v>
                </c:pt>
                <c:pt idx="5">
                  <c:v>0.8</c:v>
                </c:pt>
                <c:pt idx="6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197952"/>
        <c:axId val="107199488"/>
        <c:axId val="0"/>
      </c:bar3DChart>
      <c:catAx>
        <c:axId val="10719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199488"/>
        <c:crosses val="autoZero"/>
        <c:auto val="1"/>
        <c:lblAlgn val="ctr"/>
        <c:lblOffset val="100"/>
        <c:noMultiLvlLbl val="0"/>
      </c:catAx>
      <c:valAx>
        <c:axId val="1071994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7197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6.5</c:v>
                </c:pt>
                <c:pt idx="1">
                  <c:v>4.3</c:v>
                </c:pt>
                <c:pt idx="2">
                  <c:v>3.5</c:v>
                </c:pt>
                <c:pt idx="3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871552"/>
        <c:axId val="96873088"/>
        <c:axId val="0"/>
      </c:bar3DChart>
      <c:catAx>
        <c:axId val="9687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96873088"/>
        <c:crosses val="autoZero"/>
        <c:auto val="1"/>
        <c:lblAlgn val="ctr"/>
        <c:lblOffset val="100"/>
        <c:noMultiLvlLbl val="0"/>
      </c:catAx>
      <c:valAx>
        <c:axId val="968730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687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338614061608632E-2"/>
          <c:y val="9.7667239482351426E-2"/>
          <c:w val="0.50207103164251776"/>
          <c:h val="0.916049305558894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Культура, кинематография 2172.7 тыс.руб.</c:v>
                </c:pt>
                <c:pt idx="1">
                  <c:v>ЖКХ 292.7 тыс.руб.</c:v>
                </c:pt>
                <c:pt idx="2">
                  <c:v>Общегосударственные вопросы 3665.0 тыс.руб.</c:v>
                </c:pt>
                <c:pt idx="3">
                  <c:v>Нац. безопасность, правоохранительная деятельность  36.0 тыс.руб.</c:v>
                </c:pt>
                <c:pt idx="4">
                  <c:v>Национальная оборона 62.5 тыс.руб.</c:v>
                </c:pt>
                <c:pt idx="5">
                  <c:v>Физическая культура и спорт 39.4 тыс.руб.</c:v>
                </c:pt>
                <c:pt idx="6">
                  <c:v>Национальная экономика 633.1 тыс.руб.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7.6</c:v>
                </c:pt>
                <c:pt idx="3">
                  <c:v>0.8</c:v>
                </c:pt>
                <c:pt idx="4">
                  <c:v>1.2</c:v>
                </c:pt>
                <c:pt idx="5">
                  <c:v>0.5</c:v>
                </c:pt>
                <c:pt idx="6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483999905129135"/>
          <c:y val="1.7206421508721252E-2"/>
          <c:w val="0.41921494462757003"/>
          <c:h val="0.977104356061516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0.79143</cdr:x>
      <cdr:y>0.46068</cdr:y>
    </cdr:from>
    <cdr:to>
      <cdr:x>1</cdr:x>
      <cdr:y>0.79199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1872208"/>
          <a:ext cx="1271464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0.08657</cdr:x>
      <cdr:y>0.39369</cdr:y>
    </cdr:from>
    <cdr:to>
      <cdr:x>0.15744</cdr:x>
      <cdr:y>0.57087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7720" y="1599952"/>
          <a:ext cx="43204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0.07476</cdr:x>
      <cdr:y>0.57087</cdr:y>
    </cdr:from>
    <cdr:to>
      <cdr:x>0.16925</cdr:x>
      <cdr:y>0.9199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5712" y="2320032"/>
          <a:ext cx="576064" cy="1418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0.21262</cdr:x>
      <cdr:y>0.58471</cdr:y>
    </cdr:from>
    <cdr:to>
      <cdr:x>0.31893</cdr:x>
      <cdr:y>0.79733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6144" y="2376264"/>
          <a:ext cx="648072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0.08269</cdr:x>
      <cdr:y>0.38981</cdr:y>
    </cdr:from>
    <cdr:to>
      <cdr:x>0.17719</cdr:x>
      <cdr:y>0.49612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" y="1584177"/>
          <a:ext cx="57606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0.08269</cdr:x>
      <cdr:y>0.26578</cdr:y>
    </cdr:from>
    <cdr:to>
      <cdr:x>0.16537</cdr:x>
      <cdr:y>0.38981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56" y="1080120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26,9%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0.08269</cdr:x>
      <cdr:y>0.05316</cdr:y>
    </cdr:from>
    <cdr:to>
      <cdr:x>0.15356</cdr:x>
      <cdr:y>0.26578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4056" y="216024"/>
          <a:ext cx="432046" cy="864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0.22443</cdr:x>
      <cdr:y>0.56699</cdr:y>
    </cdr:from>
    <cdr:to>
      <cdr:x>0.30712</cdr:x>
      <cdr:y>0.77961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68152" y="2304256"/>
          <a:ext cx="50405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0.21262</cdr:x>
      <cdr:y>0.33665</cdr:y>
    </cdr:from>
    <cdr:to>
      <cdr:x>0.29531</cdr:x>
      <cdr:y>0.58471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296144" y="1368152"/>
          <a:ext cx="50405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0.0945</cdr:x>
      <cdr:y>0.58471</cdr:y>
    </cdr:from>
    <cdr:to>
      <cdr:x>0.29531</cdr:x>
      <cdr:y>0.91331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6064" y="2376264"/>
          <a:ext cx="1224136" cy="133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0.21262</cdr:x>
      <cdr:y>0.17719</cdr:y>
    </cdr:from>
    <cdr:to>
      <cdr:x>0.30712</cdr:x>
      <cdr:y>0.33665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96144" y="720080"/>
          <a:ext cx="57606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17,6%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0.22443</cdr:x>
      <cdr:y>0.05316</cdr:y>
    </cdr:from>
    <cdr:to>
      <cdr:x>0.35437</cdr:x>
      <cdr:y>0.15947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368125" y="216024"/>
          <a:ext cx="792115" cy="43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0.56699</cdr:y>
    </cdr:from>
    <cdr:to>
      <cdr:x>0.43706</cdr:x>
      <cdr:y>0.81505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160240" y="2304256"/>
          <a:ext cx="50405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0.56699</cdr:y>
    </cdr:from>
    <cdr:to>
      <cdr:x>0.44887</cdr:x>
      <cdr:y>0.77961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160240" y="2304256"/>
          <a:ext cx="57606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50,7%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0.34256</cdr:x>
      <cdr:y>0.31893</cdr:y>
    </cdr:from>
    <cdr:to>
      <cdr:x>0.44887</cdr:x>
      <cdr:y>0.56699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088232" y="1296144"/>
          <a:ext cx="64807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29,6%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0.34523</cdr:x>
      <cdr:y>0.24751</cdr:y>
    </cdr:from>
    <cdr:to>
      <cdr:x>0.44883</cdr:x>
      <cdr:y>0.30075</cdr:y>
    </cdr:to>
    <cdr:sp macro="" textlink="">
      <cdr:nvSpPr>
        <cdr:cNvPr id="16" name="TextBox 15"/>
        <cdr:cNvSpPr txBox="1"/>
      </cdr:nvSpPr>
      <cdr:spPr>
        <a:xfrm xmlns:a="http://schemas.openxmlformats.org/drawingml/2006/main" rot="20815431">
          <a:off x="2104519" y="1005874"/>
          <a:ext cx="631535" cy="216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0.07087</cdr:y>
    </cdr:from>
    <cdr:to>
      <cdr:x>0.44887</cdr:x>
      <cdr:y>0.17719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160240" y="288033"/>
          <a:ext cx="57606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0.34256</cdr:x>
      <cdr:y>0.07087</cdr:y>
    </cdr:from>
    <cdr:to>
      <cdr:x>0.47249</cdr:x>
      <cdr:y>0.1949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088232" y="288016"/>
          <a:ext cx="792067" cy="5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0.07087</cdr:y>
    </cdr:from>
    <cdr:to>
      <cdr:x>0.44887</cdr:x>
      <cdr:y>0.1949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160240" y="288032"/>
          <a:ext cx="5760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0.36618</cdr:x>
      <cdr:y>0.15947</cdr:y>
    </cdr:from>
    <cdr:to>
      <cdr:x>0.43706</cdr:x>
      <cdr:y>0.26578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232248" y="648072"/>
          <a:ext cx="43207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9,6%</a:t>
          </a:r>
        </a:p>
        <a:p xmlns:a="http://schemas.openxmlformats.org/drawingml/2006/main">
          <a:r>
            <a:rPr lang="ru-RU" sz="1100" dirty="0" smtClean="0"/>
            <a:t>3,4%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0.38323</cdr:x>
      <cdr:y>0.25758</cdr:y>
    </cdr:from>
    <cdr:to>
      <cdr:x>0.53652</cdr:x>
      <cdr:y>0.42424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1224136"/>
          <a:ext cx="1008087" cy="79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r>
            <a:rPr lang="ru-RU" sz="1100" dirty="0" smtClean="0"/>
            <a:t>29,6%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0.31753</cdr:x>
      <cdr:y>0.54545</cdr:y>
    </cdr:from>
    <cdr:to>
      <cdr:x>0.45658</cdr:x>
      <cdr:y>0.73786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8232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0.28469</cdr:x>
      <cdr:y>0.5303</cdr:y>
    </cdr:from>
    <cdr:to>
      <cdr:x>0.38323</cdr:x>
      <cdr:y>0.72271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72208" y="2520280"/>
          <a:ext cx="64807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50,7%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0.21899</cdr:x>
      <cdr:y>0.27273</cdr:y>
    </cdr:from>
    <cdr:to>
      <cdr:x>0.30659</cdr:x>
      <cdr:y>0.34848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60" y="1296144"/>
          <a:ext cx="576096" cy="36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0.0876</cdr:x>
      <cdr:y>0.33333</cdr:y>
    </cdr:from>
    <cdr:to>
      <cdr:x>0.21899</cdr:x>
      <cdr:y>0.43939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6064" y="1584176"/>
          <a:ext cx="864100" cy="504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0.07665</cdr:x>
      <cdr:y>0.45455</cdr:y>
    </cdr:from>
    <cdr:to>
      <cdr:x>0.19709</cdr:x>
      <cdr:y>0.57576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4056" y="2160240"/>
          <a:ext cx="792085" cy="576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0.05475</cdr:x>
      <cdr:y>0.37879</cdr:y>
    </cdr:from>
    <cdr:to>
      <cdr:x>0.15329</cdr:x>
      <cdr:y>0.54545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0040" y="1800200"/>
          <a:ext cx="648055" cy="79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0.38323</cdr:x>
      <cdr:y>0.37879</cdr:y>
    </cdr:from>
    <cdr:to>
      <cdr:x>0.52557</cdr:x>
      <cdr:y>0.4697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20280" y="1800200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0.16925</cdr:x>
      <cdr:y>0.09247</cdr:y>
    </cdr:from>
    <cdr:to>
      <cdr:x>0.33107</cdr:x>
      <cdr:y>0.16335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375816"/>
          <a:ext cx="9864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0.14563</cdr:x>
      <cdr:y>0.03932</cdr:y>
    </cdr:from>
    <cdr:to>
      <cdr:x>0.34288</cdr:x>
      <cdr:y>0.14563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7760" y="159792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396,1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0.39369</cdr:x>
      <cdr:y>0.25194</cdr:y>
    </cdr:from>
    <cdr:to>
      <cdr:x>0.54369</cdr:x>
      <cdr:y>0.47694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99928" y="10238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0.33463</cdr:x>
      <cdr:y>0.03932</cdr:y>
    </cdr:from>
    <cdr:to>
      <cdr:x>0.56731</cdr:x>
      <cdr:y>0.16335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39888" y="159792"/>
          <a:ext cx="14184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209,6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0.54725</cdr:x>
      <cdr:y>0.03932</cdr:y>
    </cdr:from>
    <cdr:to>
      <cdr:x>0.76812</cdr:x>
      <cdr:y>0.14563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36032" y="159792"/>
          <a:ext cx="13464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109,8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0.79531</cdr:x>
      <cdr:y>0.2165</cdr:y>
    </cdr:from>
    <cdr:to>
      <cdr:x>0.94531</cdr:x>
      <cdr:y>0.4415</cdr:y>
    </cdr:to>
    <cdr:cxnSp macro="">
      <cdr:nvCxnSpPr>
        <cdr:cNvPr id="8" name="Соединительная линия уступом 7"/>
        <cdr:cNvCxnSpPr/>
      </cdr:nvCxnSpPr>
      <cdr:spPr>
        <a:xfrm xmlns:a="http://schemas.openxmlformats.org/drawingml/2006/main">
          <a:off x="4848200" y="879872"/>
          <a:ext cx="914400" cy="914400"/>
        </a:xfrm>
        <a:prstGeom xmlns:a="http://schemas.openxmlformats.org/drawingml/2006/main" prst="bentConnector3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0.75987</cdr:x>
      <cdr:y>0</cdr:y>
    </cdr:from>
    <cdr:to>
      <cdr:x>0.98075</cdr:x>
      <cdr:y>0.14563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32176" y="0"/>
          <a:ext cx="1346448" cy="591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0.689</cdr:x>
      <cdr:y>0.05704</cdr:y>
    </cdr:from>
    <cdr:to>
      <cdr:x>0.95712</cdr:x>
      <cdr:y>0.14563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200128" y="231800"/>
          <a:ext cx="16344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0.75987</cdr:x>
      <cdr:y>0.41141</cdr:y>
    </cdr:from>
    <cdr:to>
      <cdr:x>0.95712</cdr:x>
      <cdr:y>0.65413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632176" y="1671960"/>
          <a:ext cx="1202432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0.73625</cdr:x>
      <cdr:y>0.05704</cdr:y>
    </cdr:from>
    <cdr:to>
      <cdr:x>0.94531</cdr:x>
      <cdr:y>0.14563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488160" y="231800"/>
          <a:ext cx="12744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94,4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0.14019</cdr:x>
      <cdr:y>0.04688</cdr:y>
    </cdr:from>
    <cdr:to>
      <cdr:x>0.23364</cdr:x>
      <cdr:y>0.54217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0121" y="216024"/>
          <a:ext cx="720042" cy="2282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7561,7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0.33645</cdr:x>
      <cdr:y>0.28125</cdr:y>
    </cdr:from>
    <cdr:to>
      <cdr:x>0.48316</cdr:x>
      <cdr:y>0.65154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1296144"/>
          <a:ext cx="1130424" cy="1706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0.34579</cdr:x>
      <cdr:y>0.28125</cdr:y>
    </cdr:from>
    <cdr:to>
      <cdr:x>0.45794</cdr:x>
      <cdr:y>0.62029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1296144"/>
          <a:ext cx="864096" cy="1562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6901,4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0.57188</cdr:x>
      <cdr:y>0.36951</cdr:y>
    </cdr:from>
    <cdr:to>
      <cdr:x>0.66176</cdr:x>
      <cdr:y>0.45861</cdr:y>
    </cdr:to>
    <cdr:sp macro="" textlink="">
      <cdr:nvSpPr>
        <cdr:cNvPr id="5" name="TextBox 4"/>
        <cdr:cNvSpPr txBox="1"/>
      </cdr:nvSpPr>
      <cdr:spPr>
        <a:xfrm xmlns:a="http://schemas.openxmlformats.org/drawingml/2006/main" rot="11045999" flipV="1">
          <a:off x="4406280" y="1702911"/>
          <a:ext cx="692496" cy="410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6740,5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0.75701</cdr:x>
      <cdr:y>0.1875</cdr:y>
    </cdr:from>
    <cdr:to>
      <cdr:x>0.88785</cdr:x>
      <cdr:y>0.41717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32648" y="864096"/>
          <a:ext cx="1008109" cy="1058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7090,5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0.1215</cdr:x>
      <cdr:y>0.20313</cdr:y>
    </cdr:from>
    <cdr:to>
      <cdr:x>0.26168</cdr:x>
      <cdr:y>0.42188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36104" y="936104"/>
          <a:ext cx="108012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0.76636</cdr:x>
      <cdr:y>0.03125</cdr:y>
    </cdr:from>
    <cdr:to>
      <cdr:x>0.94111</cdr:x>
      <cdr:y>0.14063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904656" y="144016"/>
          <a:ext cx="13464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0.29213</cdr:x>
      <cdr:y>0.20968</cdr:y>
    </cdr:from>
    <cdr:to>
      <cdr:x>0.5247</cdr:x>
      <cdr:y>0.56452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936104"/>
          <a:ext cx="1490464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0.31461</cdr:x>
      <cdr:y>0.27419</cdr:y>
    </cdr:from>
    <cdr:to>
      <cdr:x>0.53594</cdr:x>
      <cdr:y>0.5274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1224136"/>
          <a:ext cx="1418456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0.34831</cdr:x>
      <cdr:y>0.3871</cdr:y>
    </cdr:from>
    <cdr:to>
      <cdr:x>0.491</cdr:x>
      <cdr:y>0.59191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32248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0.32584</cdr:x>
      <cdr:y>0.29032</cdr:y>
    </cdr:from>
    <cdr:to>
      <cdr:x>0.50562</cdr:x>
      <cdr:y>0.56452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1296144"/>
          <a:ext cx="1152128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0.21348</cdr:x>
      <cdr:y>0.27419</cdr:y>
    </cdr:from>
    <cdr:to>
      <cdr:x>0.58088</cdr:x>
      <cdr:y>0.60804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24136"/>
          <a:ext cx="2354560" cy="1490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0.34831</cdr:x>
      <cdr:y>0.40323</cdr:y>
    </cdr:from>
    <cdr:to>
      <cdr:x>0.4382</cdr:x>
      <cdr:y>0.51613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32248" y="1800200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31,5%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0.37079</cdr:x>
      <cdr:y>0.48387</cdr:y>
    </cdr:from>
    <cdr:to>
      <cdr:x>0.51347</cdr:x>
      <cdr:y>0.68869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76264" y="2160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0.1573</cdr:x>
      <cdr:y>0.25806</cdr:y>
    </cdr:from>
    <cdr:to>
      <cdr:x>0.2809</cdr:x>
      <cdr:y>0.45161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08112" y="1152128"/>
          <a:ext cx="79208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0.05618</cdr:x>
      <cdr:y>0.45161</cdr:y>
    </cdr:from>
    <cdr:to>
      <cdr:x>0.17978</cdr:x>
      <cdr:y>0.62903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0040" y="2016224"/>
          <a:ext cx="792089" cy="79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0.38667</cdr:x>
      <cdr:y>0.55818</cdr:y>
    </cdr:from>
    <cdr:to>
      <cdr:x>0.45602</cdr:x>
      <cdr:y>0.63537</cdr:y>
    </cdr:to>
    <cdr:sp macro="" textlink="">
      <cdr:nvSpPr>
        <cdr:cNvPr id="11" name="TextBox 10"/>
        <cdr:cNvSpPr txBox="1"/>
      </cdr:nvSpPr>
      <cdr:spPr>
        <a:xfrm xmlns:a="http://schemas.openxmlformats.org/drawingml/2006/main" rot="10055563" flipV="1">
          <a:off x="2478069" y="2491996"/>
          <a:ext cx="444461" cy="344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0.08989</cdr:x>
      <cdr:y>0.37097</cdr:y>
    </cdr:from>
    <cdr:to>
      <cdr:x>0.17978</cdr:x>
      <cdr:y>0.41936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" y="1656184"/>
          <a:ext cx="576094" cy="21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0.23596</cdr:x>
      <cdr:y>0.77419</cdr:y>
    </cdr:from>
    <cdr:to>
      <cdr:x>0.31461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512168" y="3456384"/>
          <a:ext cx="50405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0.23596</cdr:x>
      <cdr:y>0.75806</cdr:y>
    </cdr:from>
    <cdr:to>
      <cdr:x>0.31461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512168" y="3384376"/>
          <a:ext cx="50405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0.26966</cdr:x>
      <cdr:y>0.79518</cdr:y>
    </cdr:from>
    <cdr:to>
      <cdr:x>0.41234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728192" y="37444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0.23596</cdr:x>
      <cdr:y>0.72581</cdr:y>
    </cdr:from>
    <cdr:to>
      <cdr:x>0.31461</cdr:x>
      <cdr:y>0.90323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512168" y="3240360"/>
          <a:ext cx="504077" cy="792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53,1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0.04494</cdr:x>
      <cdr:y>0.54839</cdr:y>
    </cdr:from>
    <cdr:to>
      <cdr:x>0.23596</cdr:x>
      <cdr:y>0.66129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88032" y="2448272"/>
          <a:ext cx="1224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0,5%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9666-F5C1-41DD-8FB5-22CA26A6AE64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E490-CC03-41E9-B1B0-7787A714D07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80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E490-CC03-41E9-B1B0-7787A714D07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E490-CC03-41E9-B1B0-7787A714D07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95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97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07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0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2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4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82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9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82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00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777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4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35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9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71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6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63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10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19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82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02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52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8D7A5-9075-4675-A4B6-FCD3D4A4C488}" type="datetimeFigureOut">
              <a:rPr lang="ru-RU" smtClean="0"/>
              <a:pPr/>
              <a:t>05.03.2015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5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7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924944"/>
            <a:ext cx="8535892" cy="30758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Бюджет Гагаринского сельского поселения Морозовского района на 2015-2017 </a:t>
            </a:r>
            <a:r>
              <a:rPr lang="ru-RU" sz="4000" b="1" dirty="0">
                <a:solidFill>
                  <a:srgbClr val="FF0000"/>
                </a:solidFill>
              </a:rPr>
              <a:t>годы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2068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Администрация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Гагаринского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сельского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поселения Морозовского района Ростовской области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Безвозмездные поступления из областного бюджета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895848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73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568952" cy="812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Объемы межбюджетных трансфертов бюджету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сельского поселения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309949"/>
              </p:ext>
            </p:extLst>
          </p:nvPr>
        </p:nvGraphicFramePr>
        <p:xfrm>
          <a:off x="142842" y="1397000"/>
          <a:ext cx="8858316" cy="335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86"/>
                <a:gridCol w="1476386"/>
                <a:gridCol w="1476386"/>
                <a:gridCol w="1476386"/>
                <a:gridCol w="1476386"/>
                <a:gridCol w="1476386"/>
              </a:tblGrid>
              <a:tr h="24605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Наименова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2013год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2014 год</a:t>
                      </a:r>
                      <a:r>
                        <a:rPr lang="ru-RU" sz="1600" baseline="0" dirty="0" smtClean="0"/>
                        <a:t> (первоначальный бюджет)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2015 год (проект)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87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темп роста, в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темп роста, в 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7753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ИТОГО, </a:t>
                      </a:r>
                      <a:r>
                        <a:rPr lang="ru-RU" sz="1400" dirty="0" smtClean="0"/>
                        <a:t>в том числе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102,9</a:t>
                      </a:r>
                      <a:endParaRPr lang="ru-RU" dirty="0"/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МБТ в том числе из областного бюджета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Динамика расходов бюджета Гагаринского сельского поселения Морозовского района в 2015-2017 год</a:t>
            </a:r>
            <a:br>
              <a:rPr lang="ru-RU" sz="2000" b="1" dirty="0" smtClean="0"/>
            </a:br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                                       </a:t>
            </a:r>
            <a:r>
              <a:rPr lang="ru-RU" sz="1400" dirty="0" smtClean="0"/>
              <a:t>тыс.  рублей</a:t>
            </a:r>
            <a:endParaRPr lang="ru-RU" sz="1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663010"/>
              </p:ext>
            </p:extLst>
          </p:nvPr>
        </p:nvGraphicFramePr>
        <p:xfrm>
          <a:off x="1547664" y="2132856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99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43852" cy="2071701"/>
          </a:xfrm>
          <a:effectLst/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  <a:t>Расходы бюджета Гагаринского сельского поселения, </a:t>
            </a:r>
            <a:b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</a:br>
            <a: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  <a:t>формируемые в рамках муниципальных программ Гагаринского сельского поселения, </a:t>
            </a:r>
            <a:b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</a:br>
            <a: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  <a:t>и непрограммные расходы</a:t>
            </a:r>
            <a:b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</a:br>
            <a:r>
              <a:rPr lang="ru-RU" sz="2500" b="1" dirty="0" smtClean="0">
                <a:effectLst/>
                <a:latin typeface="Candara" pitchFamily="34" charset="0"/>
              </a:rPr>
              <a:t/>
            </a:r>
            <a:br>
              <a:rPr lang="ru-RU" sz="2500" b="1" dirty="0" smtClean="0">
                <a:effectLst/>
                <a:latin typeface="Candara" pitchFamily="34" charset="0"/>
              </a:rPr>
            </a:br>
            <a:r>
              <a:rPr lang="ru-RU" sz="3000" b="1" dirty="0" smtClean="0">
                <a:latin typeface="Candara" pitchFamily="34" charset="0"/>
              </a:rPr>
              <a:t>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2015                           2016                          2017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8501122" cy="342902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1439" y="2853120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6044,2тыс.руб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57950" y="2895897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5903,4</a:t>
            </a:r>
          </a:p>
          <a:p>
            <a:pPr algn="ctr"/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635896" y="2955920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5713,3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</p:txBody>
      </p:sp>
      <p:sp>
        <p:nvSpPr>
          <p:cNvPr id="11" name="Овал 10"/>
          <p:cNvSpPr/>
          <p:nvPr/>
        </p:nvSpPr>
        <p:spPr>
          <a:xfrm>
            <a:off x="4832888" y="3638938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1027,2 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.</a:t>
            </a:r>
          </a:p>
        </p:txBody>
      </p:sp>
      <p:sp>
        <p:nvSpPr>
          <p:cNvPr id="12" name="Овал 11"/>
          <p:cNvSpPr/>
          <p:nvPr/>
        </p:nvSpPr>
        <p:spPr>
          <a:xfrm>
            <a:off x="1547664" y="3638938"/>
            <a:ext cx="1335381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857,2 </a:t>
            </a:r>
            <a:r>
              <a:rPr lang="ru-RU" sz="1500" dirty="0" err="1" smtClean="0"/>
              <a:t>тыс.руб</a:t>
            </a:r>
            <a:endParaRPr lang="ru-RU" sz="1500" dirty="0" smtClean="0"/>
          </a:p>
        </p:txBody>
      </p:sp>
      <p:sp>
        <p:nvSpPr>
          <p:cNvPr id="13" name="Овал 12"/>
          <p:cNvSpPr/>
          <p:nvPr/>
        </p:nvSpPr>
        <p:spPr>
          <a:xfrm>
            <a:off x="7563982" y="3638938"/>
            <a:ext cx="1328497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1187,1</a:t>
            </a:r>
          </a:p>
          <a:p>
            <a:pPr algn="ctr"/>
            <a:r>
              <a:rPr lang="ru-RU" sz="1500" dirty="0" err="1" smtClean="0"/>
              <a:t>тыс.руб</a:t>
            </a:r>
            <a:endParaRPr lang="ru-RU" sz="1500" dirty="0"/>
          </a:p>
        </p:txBody>
      </p:sp>
      <p:sp>
        <p:nvSpPr>
          <p:cNvPr id="14" name="Овал 13"/>
          <p:cNvSpPr/>
          <p:nvPr/>
        </p:nvSpPr>
        <p:spPr>
          <a:xfrm>
            <a:off x="857224" y="4714884"/>
            <a:ext cx="500066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51933" y="4681847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расходы бюджета Гагаринского сельского поселения, формируемые в рамках муниципальных программ Гагаринского сельского поселения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28794" y="564357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н</a:t>
            </a:r>
            <a:r>
              <a:rPr lang="ru-RU" dirty="0" smtClean="0"/>
              <a:t>епрограммные расходы бюджета Гагаринского сельского поселения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6424" y="188640"/>
            <a:ext cx="556287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Муниципальные программы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Гагаринского сельского поселения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1121" y="1340768"/>
            <a:ext cx="3513099" cy="10621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«Управление муниципальными финансами и создание условий для повышения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2867,3 тыс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 </a:t>
            </a:r>
            <a:endParaRPr lang="ru-RU" sz="1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4845" y="2573288"/>
            <a:ext cx="3519375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«Муниципальная политика»- 3,0  </a:t>
            </a:r>
          </a:p>
          <a:p>
            <a:pPr algn="ctr"/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1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141" y="3645024"/>
            <a:ext cx="3487079" cy="864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«Энергоэффективность и развитие энергетики»-  1,0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4845" y="4725144"/>
            <a:ext cx="3519375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«Развитие транспортной системы»- 633,1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819080"/>
            <a:ext cx="3519375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по муниципальным программам 6044,2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340768"/>
            <a:ext cx="3600399" cy="1062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«Развитие физической культуры и спорта»- 39,4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2573288"/>
            <a:ext cx="3600399" cy="8640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 и туризма» - 2172,7  тыс. руб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647108"/>
            <a:ext cx="3600399" cy="11500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«Обеспечение качественными жилищно- коммунальными услугами населения Гагаринского сельского поселения» -291,7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1" y="5157192"/>
            <a:ext cx="3600399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«Защита населения  и территории от чрезвычайных ситуаций, обеспечение пожарной безопасности и безопасности людей на водных объектах»- 36,0  тыс. руб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2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58417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Расходы бюджета Гагаринского сельского поселения Морозовского района  в 2015 году</a:t>
            </a:r>
            <a:br>
              <a:rPr lang="ru-RU" sz="2000" b="1" dirty="0" smtClean="0"/>
            </a:br>
            <a:r>
              <a:rPr lang="ru-RU" sz="2000" b="1" dirty="0" smtClean="0"/>
              <a:t>6901,4 тыс.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89567719"/>
              </p:ext>
            </p:extLst>
          </p:nvPr>
        </p:nvGraphicFramePr>
        <p:xfrm>
          <a:off x="1475656" y="1772816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6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3757" y="332656"/>
            <a:ext cx="8229600" cy="6072230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r>
              <a:rPr lang="ru-RU" sz="1400" b="1" dirty="0" smtClean="0">
                <a:solidFill>
                  <a:srgbClr val="002060"/>
                </a:solidFill>
              </a:rPr>
              <a:t>Реализация указа Президента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Российской Федерации на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повышение заработной платы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работников бюджетного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сектора экономики от 7.05.2013 № 597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71934" y="1428736"/>
            <a:ext cx="1428760" cy="776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Средняя зарплата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(рублей)</a:t>
            </a: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71934" y="1000108"/>
            <a:ext cx="1428760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2015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1000108"/>
            <a:ext cx="1357322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2016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72132" y="1428736"/>
            <a:ext cx="1428760" cy="776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Средняя  зарплата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(рублей)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1000108"/>
            <a:ext cx="1285884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2017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72330" y="1428736"/>
            <a:ext cx="1500198" cy="776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Средняя зарплата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(рублей)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34101" y="2672916"/>
            <a:ext cx="3057779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Работники учреждений культуры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3563888" y="2852936"/>
            <a:ext cx="1800200" cy="792089"/>
          </a:xfrm>
          <a:prstGeom prst="chevron">
            <a:avLst>
              <a:gd name="adj" fmla="val 4475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17635,12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2" name="Нашивка 61"/>
          <p:cNvSpPr/>
          <p:nvPr/>
        </p:nvSpPr>
        <p:spPr>
          <a:xfrm>
            <a:off x="5220072" y="2852936"/>
            <a:ext cx="1944217" cy="864097"/>
          </a:xfrm>
          <a:prstGeom prst="chevron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19557,66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4" name="Нашивка 63"/>
          <p:cNvSpPr/>
          <p:nvPr/>
        </p:nvSpPr>
        <p:spPr>
          <a:xfrm>
            <a:off x="6876256" y="2924945"/>
            <a:ext cx="2267744" cy="792087"/>
          </a:xfrm>
          <a:prstGeom prst="chevron">
            <a:avLst>
              <a:gd name="adj" fmla="val 8144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23735,02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2862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Расходы бюджета Гагаринского сельского поселения  по разделам в 2013-2016 годах, тыс.рублей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286808" cy="47149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20383"/>
              </p:ext>
            </p:extLst>
          </p:nvPr>
        </p:nvGraphicFramePr>
        <p:xfrm>
          <a:off x="539552" y="980729"/>
          <a:ext cx="8208911" cy="579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907"/>
                <a:gridCol w="1321776"/>
                <a:gridCol w="1391341"/>
                <a:gridCol w="1391341"/>
                <a:gridCol w="1391341"/>
                <a:gridCol w="1252205"/>
              </a:tblGrid>
              <a:tr h="78922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Расходы по разделам  бюджетной  классификации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2014год</a:t>
                      </a:r>
                    </a:p>
                    <a:p>
                      <a:r>
                        <a:rPr lang="ru-RU" sz="1100" dirty="0" smtClean="0"/>
                        <a:t>(первоначальный бюджет)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2015 </a:t>
                      </a:r>
                    </a:p>
                    <a:p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Изменение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2016 год</a:t>
                      </a:r>
                    </a:p>
                    <a:p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2017 год</a:t>
                      </a:r>
                    </a:p>
                    <a:p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</a:tr>
              <a:tr h="26833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Расходы, всего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7266,6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6901,4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-305,8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6740,5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7090,5</a:t>
                      </a:r>
                      <a:endParaRPr lang="ru-RU" sz="1100" dirty="0"/>
                    </a:p>
                  </a:txBody>
                  <a:tcPr/>
                </a:tc>
              </a:tr>
              <a:tr h="26833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 том числе: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</a:tr>
              <a:tr h="40229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3907,7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3665,0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-242,7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3370,4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3668,04395,7</a:t>
                      </a:r>
                      <a:endParaRPr lang="ru-RU" sz="1100" dirty="0"/>
                    </a:p>
                  </a:txBody>
                  <a:tcPr/>
                </a:tc>
              </a:tr>
              <a:tr h="40761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Национальная</a:t>
                      </a:r>
                      <a:r>
                        <a:rPr lang="ru-RU" sz="1000" baseline="0" dirty="0" smtClean="0"/>
                        <a:t> оборона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62,0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62,5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62,5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81651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Национальная безопасность и правоохранительная деятельность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36,0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-64,0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25,0</a:t>
                      </a:r>
                      <a:endParaRPr lang="ru-RU" sz="1100" dirty="0"/>
                    </a:p>
                  </a:txBody>
                  <a:tcPr/>
                </a:tc>
              </a:tr>
              <a:tr h="415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Национальная экономика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271,7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633,1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361,4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832,5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913,1</a:t>
                      </a:r>
                      <a:endParaRPr lang="ru-RU" sz="1100" dirty="0"/>
                    </a:p>
                  </a:txBody>
                  <a:tcPr/>
                </a:tc>
              </a:tr>
              <a:tr h="546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Жилищно-коммунальное хозяйство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672,8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292,7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-380,1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272,2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241,4</a:t>
                      </a:r>
                      <a:endParaRPr lang="ru-RU" sz="1100" dirty="0"/>
                    </a:p>
                  </a:txBody>
                  <a:tcPr/>
                </a:tc>
              </a:tr>
              <a:tr h="427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Культура,</a:t>
                      </a:r>
                      <a:r>
                        <a:rPr lang="ru-RU" sz="1000" baseline="0" dirty="0" smtClean="0"/>
                        <a:t> кинематография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2202,4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2172,7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-29,7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2167,9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2233,0</a:t>
                      </a:r>
                      <a:endParaRPr lang="ru-RU" sz="1100" dirty="0"/>
                    </a:p>
                  </a:txBody>
                  <a:tcPr/>
                </a:tc>
              </a:tr>
              <a:tr h="4937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 и спорт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39,4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-10,6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</a:tr>
              <a:tr h="4937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Обслуживание государственного и муниципального долга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2285984" y="3286124"/>
            <a:ext cx="3214710" cy="25003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 smtClean="0">
                <a:solidFill>
                  <a:srgbClr val="002060"/>
                </a:solidFill>
              </a:rPr>
              <a:t>Приоритизация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расходов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Бюджета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Гагаринского сельского поселения</a:t>
            </a:r>
            <a:endParaRPr lang="ru-RU" sz="2000" b="1" u="sng" dirty="0">
              <a:solidFill>
                <a:srgbClr val="00206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9990979">
            <a:off x="1824799" y="3000921"/>
            <a:ext cx="484632" cy="118262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594325">
            <a:off x="5353871" y="3116504"/>
            <a:ext cx="547147" cy="894549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1142984"/>
            <a:ext cx="2714644" cy="2000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№ 597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4048" y="764704"/>
            <a:ext cx="3786214" cy="21997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Улучшение условий жизни   населения  Гагаринского сельского поселения, выполнение социальных обязательств перед гражданами, предоставление качественных муниципальных услуг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" y="18766"/>
            <a:ext cx="9137035" cy="683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с вырезом 5"/>
          <p:cNvSpPr/>
          <p:nvPr/>
        </p:nvSpPr>
        <p:spPr>
          <a:xfrm>
            <a:off x="512768" y="2348880"/>
            <a:ext cx="8143932" cy="40005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Предложенный на рассмотрение Собрания депутатов Проект бюджета Гагаринского сельского поселения Морозовского района на 2015-2017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20249689">
            <a:off x="2277834" y="5109699"/>
            <a:ext cx="1247370" cy="63735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857752" y="2214554"/>
            <a:ext cx="642942" cy="64294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2390993">
            <a:off x="6138531" y="4758320"/>
            <a:ext cx="868880" cy="48463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14612" y="2401608"/>
            <a:ext cx="3704308" cy="3403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Основа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Формирования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Проекта Бюджета Гагаринского сельского поселения Морозовского района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на 2015 год и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на плановый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период 2016 и 2017 годов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07722" y="4000504"/>
            <a:ext cx="2214578" cy="2000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Гагаринского сельского поселения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37938" y="174378"/>
            <a:ext cx="4457656" cy="224022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alpha val="81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</a:t>
            </a:r>
          </a:p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alpha val="81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Бюджетной и налоговой политики Гагаринского</a:t>
            </a:r>
            <a:r>
              <a:rPr lang="ru-RU" b="1" dirty="0" smtClean="0">
                <a:ln w="10541" cmpd="sng">
                  <a:solidFill>
                    <a:schemeClr val="accent1">
                      <a:alpha val="8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сельского поселения </a:t>
            </a:r>
            <a:r>
              <a:rPr lang="ru-RU" b="1" dirty="0" smtClean="0">
                <a:ln w="17780" cmpd="sng">
                  <a:solidFill>
                    <a:schemeClr val="accent1">
                      <a:alpha val="81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2015-2017 годы  (Постановление Администрации Гагаринского с.п.  от 06.11.2014 г. № 67)</a:t>
            </a:r>
            <a:endParaRPr lang="ru-RU" b="1" dirty="0">
              <a:ln w="17780" cmpd="sng">
                <a:solidFill>
                  <a:schemeClr val="accent1">
                    <a:alpha val="81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58" y="4000504"/>
            <a:ext cx="2214578" cy="23088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Прогноз социально-экономического развития Гагаринского сельского поселения на 2015-2017годы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Проект бюджета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на 2015 год и на плановый период 2016 и 2017 годов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направлен на решение следующих ключевых зада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1556792"/>
            <a:ext cx="7817522" cy="12292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2924944"/>
            <a:ext cx="8033546" cy="9286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  <a:alpha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  <a:alpha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роста эффективности бюджетных расходов</a:t>
            </a:r>
            <a:endParaRPr lang="ru-RU" b="1" i="1" dirty="0">
              <a:ln w="12700">
                <a:solidFill>
                  <a:schemeClr val="tx2">
                    <a:satMod val="155000"/>
                    <a:alpha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000504"/>
            <a:ext cx="7817522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финансовых возможностей Гагаринского сельского поселения ключевым   направлениям развития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5072074"/>
            <a:ext cx="7817522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прозрачности и открытости бюджетного процесса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15212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параметры проекта бюджета Гагаринского сельского поселения «О бюджете Гагаринского сельского поселения Морозовского района на  2015 год и  на плановый  период 2016 и 2017 годов» </a:t>
            </a:r>
            <a:r>
              <a:rPr lang="ru-RU" sz="2200" dirty="0" smtClean="0"/>
              <a:t>                                                                                              </a:t>
            </a:r>
            <a:r>
              <a:rPr lang="ru-RU" sz="1200" dirty="0" smtClean="0"/>
              <a:t>тыс. руб.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42938" y="2500313"/>
            <a:ext cx="8072437" cy="3357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30581"/>
              </p:ext>
            </p:extLst>
          </p:nvPr>
        </p:nvGraphicFramePr>
        <p:xfrm>
          <a:off x="107503" y="1556792"/>
          <a:ext cx="8856984" cy="5335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689"/>
                <a:gridCol w="1141450"/>
                <a:gridCol w="1190856"/>
                <a:gridCol w="818713"/>
                <a:gridCol w="818713"/>
                <a:gridCol w="1012356"/>
                <a:gridCol w="922781"/>
                <a:gridCol w="818713"/>
                <a:gridCol w="818713"/>
              </a:tblGrid>
              <a:tr h="5097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2014год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2015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2016год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579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24.12.2013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41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(первонач. принятый бюджет)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24.12.2013 № 41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(первонач. принятый бюджет)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24.12.2013№ 41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(первонач. принятый бюджет)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бюджета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49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ru-RU" sz="1200" dirty="0" smtClean="0"/>
                        <a:t>Доходы, всего из них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6813,3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6020,7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6349,0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6555,8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6740,5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7090,5</a:t>
                      </a:r>
                      <a:endParaRPr lang="ru-RU" sz="1200" dirty="0"/>
                    </a:p>
                  </a:txBody>
                  <a:tcPr/>
                </a:tc>
              </a:tr>
              <a:tr h="6297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 и неналоговые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6508,8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5837,2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6139,4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6251,1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6630,7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6996,1</a:t>
                      </a:r>
                      <a:endParaRPr lang="ru-RU" sz="1200" dirty="0"/>
                    </a:p>
                  </a:txBody>
                  <a:tcPr/>
                </a:tc>
              </a:tr>
              <a:tr h="4568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209,6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109,8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-15,4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94,4</a:t>
                      </a:r>
                      <a:endParaRPr lang="ru-RU" sz="1200" dirty="0"/>
                    </a:p>
                  </a:txBody>
                  <a:tcPr/>
                </a:tc>
              </a:tr>
              <a:tr h="4414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II. </a:t>
                      </a:r>
                      <a:r>
                        <a:rPr lang="ru-RU" sz="1200" dirty="0" smtClean="0"/>
                        <a:t>Расходы,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7266,6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6020,7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6901,4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6555,8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6740,5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7090,5</a:t>
                      </a:r>
                      <a:endParaRPr lang="ru-RU" sz="1200" dirty="0"/>
                    </a:p>
                  </a:txBody>
                  <a:tcPr/>
                </a:tc>
              </a:tr>
              <a:tr h="449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III. </a:t>
                      </a:r>
                      <a:r>
                        <a:rPr lang="ru-RU" sz="1200" dirty="0" smtClean="0"/>
                        <a:t>Дефицит</a:t>
                      </a:r>
                      <a:r>
                        <a:rPr lang="ru-RU" sz="1200" baseline="0" dirty="0" smtClean="0"/>
                        <a:t> (-), </a:t>
                      </a:r>
                      <a:r>
                        <a:rPr lang="ru-RU" sz="1200" baseline="0" dirty="0" err="1" smtClean="0"/>
                        <a:t>профицит</a:t>
                      </a:r>
                      <a:r>
                        <a:rPr lang="ru-RU" sz="1200" baseline="0" dirty="0" smtClean="0"/>
                        <a:t> (+)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-453,3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-552,4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6180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IV. </a:t>
                      </a:r>
                      <a:r>
                        <a:rPr lang="ru-RU" sz="1200" dirty="0" smtClean="0"/>
                        <a:t>Источники финансирования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505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Основные параметры  бюджета  Гагаринского сельского поселения  Морозовского района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на 2015 год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5095" y="1500174"/>
            <a:ext cx="2571768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Налог на доходы физических лиц 3113,1 </a:t>
            </a:r>
            <a:r>
              <a:rPr lang="ru-RU" sz="1200" dirty="0">
                <a:solidFill>
                  <a:prstClr val="black"/>
                </a:solidFill>
              </a:rPr>
              <a:t>тыс</a:t>
            </a:r>
            <a:r>
              <a:rPr lang="ru-RU" sz="1200" dirty="0" smtClean="0">
                <a:solidFill>
                  <a:prstClr val="black"/>
                </a:solidFill>
              </a:rPr>
              <a:t>. р</a:t>
            </a:r>
            <a:r>
              <a:rPr lang="ru-RU" sz="1400" dirty="0" smtClean="0">
                <a:solidFill>
                  <a:prstClr val="black"/>
                </a:solidFill>
              </a:rPr>
              <a:t>уб</a:t>
            </a:r>
            <a:r>
              <a:rPr lang="ru-RU" sz="1400" dirty="0">
                <a:solidFill>
                  <a:prstClr val="black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2352" y="2349450"/>
            <a:ext cx="2643206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Налоги на товары (работы, услуги) реализуемые на территории РФ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586,0 тыс.руб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2292" y="4149080"/>
            <a:ext cx="2643206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1916,8 </a:t>
            </a:r>
            <a:r>
              <a:rPr lang="ru-RU" sz="1200" dirty="0" err="1" smtClean="0">
                <a:solidFill>
                  <a:schemeClr val="tx1"/>
                </a:solidFill>
              </a:rPr>
              <a:t>тыс.руб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6352" y="4811790"/>
            <a:ext cx="2514738" cy="659264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Безвозмездные поступления 209,6 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7884" y="5471054"/>
            <a:ext cx="2643206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Налоги на совокупный доход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90,3 </a:t>
            </a:r>
            <a:r>
              <a:rPr lang="ru-RU" sz="1200" dirty="0" err="1" smtClean="0">
                <a:solidFill>
                  <a:schemeClr val="tx1"/>
                </a:solidFill>
              </a:rPr>
              <a:t>тыс.руб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357554" y="1643050"/>
            <a:ext cx="1857388" cy="235745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Среднедушевой бюджетный доход  в Гагаринского сельском поселению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3,2 тыс. руб.</a:t>
            </a:r>
          </a:p>
          <a:p>
            <a:pPr algn="ctr"/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357554" y="4643446"/>
            <a:ext cx="1785950" cy="17859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Численность населения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1986 человек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1643050"/>
            <a:ext cx="3248340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 3665,0 </a:t>
            </a:r>
            <a:r>
              <a:rPr lang="ru-RU" sz="1200" dirty="0" err="1" smtClean="0">
                <a:solidFill>
                  <a:schemeClr val="tx1"/>
                </a:solidFill>
              </a:rPr>
              <a:t>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2132" y="3214686"/>
            <a:ext cx="3248340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2172,7 тыс.руб.       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48964" y="3958239"/>
            <a:ext cx="3248340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Защита населения и территории от ЧС 36,0 </a:t>
            </a:r>
            <a:r>
              <a:rPr lang="ru-RU" sz="1200" dirty="0" err="1" smtClean="0">
                <a:solidFill>
                  <a:schemeClr val="tx1"/>
                </a:solidFill>
              </a:rPr>
              <a:t>тыс.руб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43570" y="4857760"/>
            <a:ext cx="3176902" cy="7314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Дорожное хозяйство (Дорожный фонд)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633,1 </a:t>
            </a:r>
            <a:r>
              <a:rPr lang="ru-RU" sz="1200" dirty="0" err="1" smtClean="0">
                <a:solidFill>
                  <a:schemeClr val="tx1"/>
                </a:solidFill>
              </a:rPr>
              <a:t>тыс.руб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72132" y="5786454"/>
            <a:ext cx="32483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Иные расходы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101,9 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80112" y="2420888"/>
            <a:ext cx="329070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Коммунальное хозяйство и благоустройство 292,7 тыс.руб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95831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Доходы бюджета  6349,0 тыс. рублей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643570" y="1009102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бюджета 6901,4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929586" y="52863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5095" y="3238503"/>
            <a:ext cx="2571768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 от использования  имущества находящегося в муниципальной собственности 410,6 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8841" y="6093295"/>
            <a:ext cx="2669460" cy="37898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Иные доходы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22,6 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Динамика собственных доходов бюджета Гагаринского сельского поселения</a:t>
            </a:r>
            <a:br>
              <a:rPr lang="ru-RU" sz="2000" b="1" dirty="0" smtClean="0"/>
            </a:br>
            <a:r>
              <a:rPr lang="ru-RU" sz="1400"/>
              <a:t> </a:t>
            </a:r>
            <a:r>
              <a:rPr lang="ru-RU" sz="1400" smtClean="0"/>
              <a:t>                                                                                                  тыс.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93365550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9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Динамика поступлений налога на доходы физических лиц в части бюджета Гагаринского сельского поселения Морозовского района</a:t>
            </a:r>
            <a:endParaRPr lang="ru-RU" sz="2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325344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9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Структура поступлений </a:t>
            </a:r>
            <a:r>
              <a:rPr lang="ru-RU" sz="2000" b="1" dirty="0" err="1" smtClean="0"/>
              <a:t>бюджетообразующих</a:t>
            </a:r>
            <a:r>
              <a:rPr lang="ru-RU" sz="2000" b="1" dirty="0" smtClean="0"/>
              <a:t>  налогов в бюджете Гагаринского сельского поселения Морозовского района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12921487"/>
              </p:ext>
            </p:extLst>
          </p:nvPr>
        </p:nvGraphicFramePr>
        <p:xfrm>
          <a:off x="1403648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371703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35,1</a:t>
            </a:r>
            <a:r>
              <a:rPr lang="ru-RU" sz="800" dirty="0" smtClean="0"/>
              <a:t>%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7809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33,2%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258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Структура собственных доходов бюджета Гагаринского сельского поселения Морозовского района в 2015год</a:t>
            </a:r>
            <a:r>
              <a:rPr lang="ru-RU" sz="2000" dirty="0" smtClean="0"/>
              <a:t>у</a:t>
            </a:r>
            <a:br>
              <a:rPr lang="ru-RU" sz="2000" dirty="0" smtClean="0"/>
            </a:br>
            <a:r>
              <a:rPr lang="ru-RU" sz="2000" b="1" dirty="0" smtClean="0"/>
              <a:t>6139,4 тыс.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87132135"/>
              </p:ext>
            </p:extLst>
          </p:nvPr>
        </p:nvGraphicFramePr>
        <p:xfrm>
          <a:off x="1043608" y="1628800"/>
          <a:ext cx="65763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3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60000"/>
            <a:lumOff val="40000"/>
          </a:schemeClr>
        </a:solidFill>
      </a:spPr>
      <a:bodyPr rtlCol="0" anchor="ctr"/>
      <a:lstStyle>
        <a:defPPr algn="ctr">
          <a:defRPr b="1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206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2903</TotalTime>
  <Words>1006</Words>
  <Application>Microsoft Office PowerPoint</Application>
  <PresentationFormat>Экран (4:3)</PresentationFormat>
  <Paragraphs>317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1_Тема Office</vt:lpstr>
      <vt:lpstr>Презентация PowerPoint</vt:lpstr>
      <vt:lpstr>Презентация PowerPoint</vt:lpstr>
      <vt:lpstr>Проект бюджета на 2015 год и на плановый период 2016 и 2017 годов направлен на решение следующих ключевых зада</vt:lpstr>
      <vt:lpstr>Основные параметры проекта бюджета Гагаринского сельского поселения «О бюджете Гагаринского сельского поселения Морозовского района на  2015 год и  на плановый  период 2016 и 2017 годов»                                                                                               тыс. руб.</vt:lpstr>
      <vt:lpstr>Основные параметры  бюджета  Гагаринского сельского поселения  Морозовского района  на 2015 год</vt:lpstr>
      <vt:lpstr>Динамика собственных доходов бюджета Гагаринского сельского поселения                                                                                                    тыс. рублей</vt:lpstr>
      <vt:lpstr>Динамика поступлений налога на доходы физических лиц в части бюджета Гагаринского сельского поселения Морозовского района</vt:lpstr>
      <vt:lpstr>Структура поступлений бюджетообразующих  налогов в бюджете Гагаринского сельского поселения Морозовского района</vt:lpstr>
      <vt:lpstr>Структура собственных доходов бюджета Гагаринского сельского поселения Морозовского района в 2015году 6139,4 тыс. рублей</vt:lpstr>
      <vt:lpstr>Безвозмездные поступления из областного бюджета</vt:lpstr>
      <vt:lpstr>Объемы межбюджетных трансфертов бюджету  Гагаринского сельского поселения</vt:lpstr>
      <vt:lpstr>Динамика расходов бюджета Гагаринского сельского поселения Морозовского района в 2015-2017 год                                                                                                  тыс.  рублей</vt:lpstr>
      <vt:lpstr>Расходы бюджета Гагаринского сельского поселения,  формируемые в рамках муниципальных программ Гагаринского сельского поселения,  и непрограммные расходы     2015                           2016                          2017</vt:lpstr>
      <vt:lpstr>Презентация PowerPoint</vt:lpstr>
      <vt:lpstr>Расходы бюджета Гагаринского сельского поселения Морозовского района  в 2015 году 6901,4 тыс. рублей</vt:lpstr>
      <vt:lpstr>Презентация PowerPoint</vt:lpstr>
      <vt:lpstr>Расходы бюджета Гагаринского сельского поселения  по разделам в 2013-2016 годах, тыс.рублей</vt:lpstr>
      <vt:lpstr>Презентация PowerPoint</vt:lpstr>
      <vt:lpstr>Презентация PowerPoint</vt:lpstr>
    </vt:vector>
  </TitlesOfParts>
  <Company>Финансовый отдел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Администратор</cp:lastModifiedBy>
  <cp:revision>478</cp:revision>
  <cp:lastPrinted>2014-05-14T07:26:12Z</cp:lastPrinted>
  <dcterms:created xsi:type="dcterms:W3CDTF">2012-11-13T07:23:35Z</dcterms:created>
  <dcterms:modified xsi:type="dcterms:W3CDTF">2015-03-05T13:43:37Z</dcterms:modified>
</cp:coreProperties>
</file>