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30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9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8716,1 </a:t>
          </a:r>
          <a:r>
            <a:rPr lang="ru-RU" sz="14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905,3 тыс. рублей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10,3 %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69,3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0,8%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8,4 тыс. рублей    0,1%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3756,3 тыс. рублей  43,1%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1,5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0,01 %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1317,9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15,1%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2600,0  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29,8%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45447" custRadScaleRad="125830" custRadScaleInc="-227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50284" custScaleY="145446" custRadScaleRad="149118" custRadScaleInc="-60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803322" custScaleX="114283" custScaleY="103389" custRadScaleRad="113478" custRadScaleInc="-224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85903" custScaleY="128214" custRadScaleRad="78851" custRadScaleInc="-20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3847" custRadScaleInc="194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1290,3тыс.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9970,0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5251" custLinFactNeighborY="-12413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721093" y="2185225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8716,1 </a:t>
          </a:r>
          <a:r>
            <a:rPr lang="ru-RU" sz="1400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71370" y="2397744"/>
        <a:ext cx="2656975" cy="1026132"/>
      </dsp:txXfrm>
    </dsp:sp>
    <dsp:sp modelId="{2CB797D3-131D-4B40-8D1C-3C0BCCD4E26A}">
      <dsp:nvSpPr>
        <dsp:cNvPr id="0" name=""/>
        <dsp:cNvSpPr/>
      </dsp:nvSpPr>
      <dsp:spPr>
        <a:xfrm rot="12665232">
          <a:off x="3138766" y="2161334"/>
          <a:ext cx="48236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8236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67891" y="2163228"/>
        <a:ext cx="24118" cy="24118"/>
      </dsp:txXfrm>
    </dsp:sp>
    <dsp:sp modelId="{9F81A141-1B04-4A03-B238-37F7A90993F2}">
      <dsp:nvSpPr>
        <dsp:cNvPr id="0" name=""/>
        <dsp:cNvSpPr/>
      </dsp:nvSpPr>
      <dsp:spPr>
        <a:xfrm>
          <a:off x="1259624" y="487527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905,3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10,3 %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61573" y="789476"/>
        <a:ext cx="1457941" cy="1457941"/>
      </dsp:txXfrm>
    </dsp:sp>
    <dsp:sp modelId="{09F81971-61A1-4CB0-8EEA-38BD69D84A68}">
      <dsp:nvSpPr>
        <dsp:cNvPr id="0" name=""/>
        <dsp:cNvSpPr/>
      </dsp:nvSpPr>
      <dsp:spPr>
        <a:xfrm rot="9902656">
          <a:off x="2526416" y="3378946"/>
          <a:ext cx="53736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3736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781666" y="3379465"/>
        <a:ext cx="26868" cy="26868"/>
      </dsp:txXfrm>
    </dsp:sp>
    <dsp:sp modelId="{B4689F4D-C616-4B5A-AB08-969AFEC6F29C}">
      <dsp:nvSpPr>
        <dsp:cNvPr id="0" name=""/>
        <dsp:cNvSpPr/>
      </dsp:nvSpPr>
      <dsp:spPr>
        <a:xfrm>
          <a:off x="443503" y="2705609"/>
          <a:ext cx="2130407" cy="206182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69,3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0,8%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5494" y="3007556"/>
        <a:ext cx="1506425" cy="1457930"/>
      </dsp:txXfrm>
    </dsp:sp>
    <dsp:sp modelId="{6CE479B8-58DF-48DD-AC0B-D0C5FC6877CB}">
      <dsp:nvSpPr>
        <dsp:cNvPr id="0" name=""/>
        <dsp:cNvSpPr/>
      </dsp:nvSpPr>
      <dsp:spPr>
        <a:xfrm rot="19267632">
          <a:off x="5309534" y="1953229"/>
          <a:ext cx="92182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2182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47399" y="1944137"/>
        <a:ext cx="46091" cy="46091"/>
      </dsp:txXfrm>
    </dsp:sp>
    <dsp:sp modelId="{A6529843-AF44-44C9-93DF-E3B0991FDD04}">
      <dsp:nvSpPr>
        <dsp:cNvPr id="0" name=""/>
        <dsp:cNvSpPr/>
      </dsp:nvSpPr>
      <dsp:spPr>
        <a:xfrm>
          <a:off x="5900976" y="0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2600,0  тыс.рублей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29,8%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202925" y="301949"/>
        <a:ext cx="1457941" cy="1457941"/>
      </dsp:txXfrm>
    </dsp:sp>
    <dsp:sp modelId="{A5A442AC-CDA8-474B-92EE-3D632F0EC957}">
      <dsp:nvSpPr>
        <dsp:cNvPr id="0" name=""/>
        <dsp:cNvSpPr/>
      </dsp:nvSpPr>
      <dsp:spPr>
        <a:xfrm rot="11200528">
          <a:off x="6165740" y="3093757"/>
          <a:ext cx="23292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3292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276378" y="3101887"/>
        <a:ext cx="11646" cy="11646"/>
      </dsp:txXfrm>
    </dsp:sp>
    <dsp:sp modelId="{D418F6EB-147F-4047-B751-E8166DE58772}">
      <dsp:nvSpPr>
        <dsp:cNvPr id="0" name=""/>
        <dsp:cNvSpPr/>
      </dsp:nvSpPr>
      <dsp:spPr>
        <a:xfrm rot="803322">
          <a:off x="6159835" y="2455379"/>
          <a:ext cx="1620061" cy="146562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8,4 тыс. рублей    0,1%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97087" y="2670015"/>
        <a:ext cx="1145557" cy="1036357"/>
      </dsp:txXfrm>
    </dsp:sp>
    <dsp:sp modelId="{E5D811FC-7971-4430-8A28-1798A91448B2}">
      <dsp:nvSpPr>
        <dsp:cNvPr id="0" name=""/>
        <dsp:cNvSpPr/>
      </dsp:nvSpPr>
      <dsp:spPr>
        <a:xfrm rot="14681899">
          <a:off x="4883628" y="3576657"/>
          <a:ext cx="7518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7518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919342" y="3588730"/>
        <a:ext cx="3759" cy="3759"/>
      </dsp:txXfrm>
    </dsp:sp>
    <dsp:sp modelId="{B73BB58B-01B7-42F4-9905-9F1B2B2B2E86}">
      <dsp:nvSpPr>
        <dsp:cNvPr id="0" name=""/>
        <dsp:cNvSpPr/>
      </dsp:nvSpPr>
      <dsp:spPr>
        <a:xfrm>
          <a:off x="3995932" y="3511860"/>
          <a:ext cx="2635338" cy="181754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3756,3 тыс. рублей  43,1%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381868" y="3778033"/>
        <a:ext cx="1863466" cy="1285200"/>
      </dsp:txXfrm>
    </dsp:sp>
    <dsp:sp modelId="{BC211171-4868-4B1B-8C84-7AFE7DA92B72}">
      <dsp:nvSpPr>
        <dsp:cNvPr id="0" name=""/>
        <dsp:cNvSpPr/>
      </dsp:nvSpPr>
      <dsp:spPr>
        <a:xfrm rot="8249860">
          <a:off x="3621032" y="3662405"/>
          <a:ext cx="28688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8688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57305" y="3669186"/>
        <a:ext cx="14344" cy="14344"/>
      </dsp:txXfrm>
    </dsp:sp>
    <dsp:sp modelId="{9779251D-D94F-458D-8625-FA8430489ABD}">
      <dsp:nvSpPr>
        <dsp:cNvPr id="0" name=""/>
        <dsp:cNvSpPr/>
      </dsp:nvSpPr>
      <dsp:spPr>
        <a:xfrm>
          <a:off x="1867758" y="3438862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1,5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0,01 %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69707" y="3740811"/>
        <a:ext cx="1457941" cy="1457941"/>
      </dsp:txXfrm>
    </dsp:sp>
    <dsp:sp modelId="{38A04AD7-3C30-42FD-9169-981E636C19E5}">
      <dsp:nvSpPr>
        <dsp:cNvPr id="0" name=""/>
        <dsp:cNvSpPr/>
      </dsp:nvSpPr>
      <dsp:spPr>
        <a:xfrm rot="16066888">
          <a:off x="4364881" y="1972342"/>
          <a:ext cx="39832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9832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54084" y="1976337"/>
        <a:ext cx="19916" cy="19916"/>
      </dsp:txXfrm>
    </dsp:sp>
    <dsp:sp modelId="{21AB2C71-7445-44F1-88DA-8920B87614F7}">
      <dsp:nvSpPr>
        <dsp:cNvPr id="0" name=""/>
        <dsp:cNvSpPr/>
      </dsp:nvSpPr>
      <dsp:spPr>
        <a:xfrm>
          <a:off x="3491876" y="55478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1317,9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15,1%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93825" y="309162"/>
        <a:ext cx="1457941" cy="12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9970,0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334907" y="2163361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1290,3тыс.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959" y="2272710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99755" cy="29605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на основании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решения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депутатов Гагаринского сельского поселения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отчёта об исполнении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201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335484263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за 2017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186141" y="1412776"/>
            <a:ext cx="3490315" cy="3082941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8573,7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142,4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55627691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161252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555" y="2759637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3410" y="2729743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59638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5409" y="4149194"/>
            <a:ext cx="6317332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612068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     Бюджет Гагаринского сельского поселения Морозовского района  за 2017 год  направлен на решение следующих ключевых задач: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    </a:t>
            </a:r>
            <a:r>
              <a:rPr lang="ru-RU" altLang="ru-RU" sz="1800" dirty="0" smtClean="0">
                <a:latin typeface="Times New Roman" pitchFamily="18" charset="0"/>
              </a:rPr>
              <a:t>С </a:t>
            </a:r>
            <a:r>
              <a:rPr lang="ru-RU" altLang="ru-RU" sz="1800" smtClean="0">
                <a:latin typeface="Times New Roman" pitchFamily="18" charset="0"/>
              </a:rPr>
              <a:t>проектом решения </a:t>
            </a:r>
            <a:r>
              <a:rPr lang="ru-RU" altLang="ru-RU" sz="1800" dirty="0" smtClean="0">
                <a:latin typeface="Times New Roman" pitchFamily="18" charset="0"/>
              </a:rPr>
              <a:t>Собрания депутатов Гагаринского сельского </a:t>
            </a:r>
            <a:r>
              <a:rPr lang="ru-RU" altLang="ru-RU" sz="1800" dirty="0">
                <a:latin typeface="Times New Roman" pitchFamily="18" charset="0"/>
              </a:rPr>
              <a:t>поселения «</a:t>
            </a:r>
            <a:r>
              <a:rPr lang="ru-RU" altLang="ru-RU" sz="1800" dirty="0" smtClean="0">
                <a:latin typeface="Times New Roman" pitchFamily="18" charset="0"/>
              </a:rPr>
              <a:t>Об утверждении отчёта об исполнении бюджета Гагаринского </a:t>
            </a:r>
            <a:r>
              <a:rPr lang="ru-RU" altLang="ru-RU" sz="1800" dirty="0">
                <a:latin typeface="Times New Roman" pitchFamily="18" charset="0"/>
              </a:rPr>
              <a:t>сельского </a:t>
            </a:r>
            <a:r>
              <a:rPr lang="ru-RU" altLang="ru-RU" sz="1800" dirty="0" smtClean="0">
                <a:latin typeface="Times New Roman" pitchFamily="18" charset="0"/>
              </a:rPr>
              <a:t>поселения Морозовского района за 2017 год» </a:t>
            </a:r>
            <a:r>
              <a:rPr lang="ru-RU" altLang="ru-RU" sz="1800" dirty="0">
                <a:latin typeface="Times New Roman" pitchFamily="18" charset="0"/>
              </a:rPr>
              <a:t>можно ознакомиться </a:t>
            </a:r>
            <a:r>
              <a:rPr lang="ru-RU" altLang="ru-RU" sz="1800" dirty="0" smtClean="0">
                <a:latin typeface="Times New Roman" pitchFamily="18" charset="0"/>
              </a:rPr>
              <a:t>на </a:t>
            </a:r>
            <a:r>
              <a:rPr lang="ru-RU" altLang="ru-RU" sz="1800" dirty="0">
                <a:latin typeface="Times New Roman" pitchFamily="18" charset="0"/>
              </a:rPr>
              <a:t>сайте </a:t>
            </a:r>
            <a:r>
              <a:rPr lang="ru-RU" altLang="ru-RU" sz="1800" dirty="0" smtClean="0">
                <a:latin typeface="Times New Roman" pitchFamily="18" charset="0"/>
              </a:rPr>
              <a:t>Гагаринского сельского поселения в </a:t>
            </a:r>
            <a:r>
              <a:rPr lang="ru-RU" altLang="ru-RU" sz="1800" dirty="0">
                <a:latin typeface="Times New Roman" pitchFamily="18" charset="0"/>
              </a:rPr>
              <a:t>разделе </a:t>
            </a:r>
            <a:r>
              <a:rPr lang="ru-RU" altLang="ru-RU" sz="1800" dirty="0" smtClean="0">
                <a:latin typeface="Times New Roman" pitchFamily="18" charset="0"/>
              </a:rPr>
              <a:t>«Бюджет для граждан»., в библиотеке Гагаринского сельского поселения</a:t>
            </a:r>
            <a:endParaRPr lang="ru-RU" altLang="ru-RU" sz="18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4293096"/>
            <a:ext cx="791966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 х. 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9798" cy="5328592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за 2017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-956,1 тыс. рублей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7760,0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8716,1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7760,0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2017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196,8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3661,0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3902,2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89306" y="3167766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1967,9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699792" y="4052320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 за совершение нотариальных действий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0,0 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5410046" y="1715494"/>
            <a:ext cx="3247531" cy="293104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308"/>
              <a:gd name="connsiteX1" fmla="*/ 10000 w 10000"/>
              <a:gd name="connsiteY1" fmla="*/ 0 h 10308"/>
              <a:gd name="connsiteX2" fmla="*/ 6853 w 10000"/>
              <a:gd name="connsiteY2" fmla="*/ 10308 h 10308"/>
              <a:gd name="connsiteX3" fmla="*/ 0 w 10000"/>
              <a:gd name="connsiteY3" fmla="*/ 0 h 10308"/>
              <a:gd name="connsiteX0" fmla="*/ 0 w 10014"/>
              <a:gd name="connsiteY0" fmla="*/ 6194 h 10308"/>
              <a:gd name="connsiteX1" fmla="*/ 10014 w 10014"/>
              <a:gd name="connsiteY1" fmla="*/ 0 h 10308"/>
              <a:gd name="connsiteX2" fmla="*/ 6867 w 10014"/>
              <a:gd name="connsiteY2" fmla="*/ 10308 h 10308"/>
              <a:gd name="connsiteX3" fmla="*/ 0 w 10014"/>
              <a:gd name="connsiteY3" fmla="*/ 6194 h 10308"/>
              <a:gd name="connsiteX0" fmla="*/ 0 w 9368"/>
              <a:gd name="connsiteY0" fmla="*/ 7541 h 11655"/>
              <a:gd name="connsiteX1" fmla="*/ 9368 w 9368"/>
              <a:gd name="connsiteY1" fmla="*/ 0 h 11655"/>
              <a:gd name="connsiteX2" fmla="*/ 6867 w 9368"/>
              <a:gd name="connsiteY2" fmla="*/ 11655 h 11655"/>
              <a:gd name="connsiteX3" fmla="*/ 0 w 9368"/>
              <a:gd name="connsiteY3" fmla="*/ 7541 h 11655"/>
              <a:gd name="connsiteX0" fmla="*/ 0 w 10760"/>
              <a:gd name="connsiteY0" fmla="*/ 7843 h 10000"/>
              <a:gd name="connsiteX1" fmla="*/ 10760 w 10760"/>
              <a:gd name="connsiteY1" fmla="*/ 0 h 10000"/>
              <a:gd name="connsiteX2" fmla="*/ 8090 w 10760"/>
              <a:gd name="connsiteY2" fmla="*/ 10000 h 10000"/>
              <a:gd name="connsiteX3" fmla="*/ 0 w 10760"/>
              <a:gd name="connsiteY3" fmla="*/ 7843 h 10000"/>
              <a:gd name="connsiteX0" fmla="*/ 0 w 10760"/>
              <a:gd name="connsiteY0" fmla="*/ 7843 h 11016"/>
              <a:gd name="connsiteX1" fmla="*/ 10760 w 10760"/>
              <a:gd name="connsiteY1" fmla="*/ 0 h 11016"/>
              <a:gd name="connsiteX2" fmla="*/ 9216 w 10760"/>
              <a:gd name="connsiteY2" fmla="*/ 11016 h 11016"/>
              <a:gd name="connsiteX3" fmla="*/ 0 w 10760"/>
              <a:gd name="connsiteY3" fmla="*/ 7843 h 11016"/>
              <a:gd name="connsiteX0" fmla="*/ 0 w 9332"/>
              <a:gd name="connsiteY0" fmla="*/ 9392 h 11016"/>
              <a:gd name="connsiteX1" fmla="*/ 9332 w 9332"/>
              <a:gd name="connsiteY1" fmla="*/ 0 h 11016"/>
              <a:gd name="connsiteX2" fmla="*/ 7788 w 9332"/>
              <a:gd name="connsiteY2" fmla="*/ 11016 h 11016"/>
              <a:gd name="connsiteX3" fmla="*/ 0 w 9332"/>
              <a:gd name="connsiteY3" fmla="*/ 9392 h 11016"/>
              <a:gd name="connsiteX0" fmla="*/ 0 w 9334"/>
              <a:gd name="connsiteY0" fmla="*/ 6788 h 8262"/>
              <a:gd name="connsiteX1" fmla="*/ 9334 w 9334"/>
              <a:gd name="connsiteY1" fmla="*/ 0 h 8262"/>
              <a:gd name="connsiteX2" fmla="*/ 8345 w 9334"/>
              <a:gd name="connsiteY2" fmla="*/ 8262 h 8262"/>
              <a:gd name="connsiteX3" fmla="*/ 0 w 9334"/>
              <a:gd name="connsiteY3" fmla="*/ 6788 h 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" h="8262">
                <a:moveTo>
                  <a:pt x="0" y="6788"/>
                </a:moveTo>
                <a:lnTo>
                  <a:pt x="9334" y="0"/>
                </a:lnTo>
                <a:lnTo>
                  <a:pt x="8345" y="8262"/>
                </a:lnTo>
                <a:lnTo>
                  <a:pt x="0" y="678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Налог </a:t>
            </a:r>
            <a:r>
              <a:rPr lang="ru-RU" sz="1400" dirty="0">
                <a:solidFill>
                  <a:schemeClr val="tx1"/>
                </a:solidFill>
              </a:rPr>
              <a:t>на имущество 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71,2тыс.рублей</a:t>
            </a:r>
          </a:p>
        </p:txBody>
      </p:sp>
      <p:sp>
        <p:nvSpPr>
          <p:cNvPr id="21" name="Овал 20"/>
          <p:cNvSpPr/>
          <p:nvPr/>
        </p:nvSpPr>
        <p:spPr>
          <a:xfrm>
            <a:off x="3828068" y="3212976"/>
            <a:ext cx="1201769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3902,2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555680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1775,0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918270" y="1465006"/>
            <a:ext cx="3354813" cy="2778316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88,1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2897" y="0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523239" y="3989197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Доходы от реализации имущества  55,4 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832052" y="1947753"/>
            <a:ext cx="3944746" cy="25797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091"/>
              <a:gd name="connsiteY0" fmla="*/ 6984 h 10000"/>
              <a:gd name="connsiteX1" fmla="*/ 14091 w 14091"/>
              <a:gd name="connsiteY1" fmla="*/ 0 h 10000"/>
              <a:gd name="connsiteX2" fmla="*/ 9091 w 14091"/>
              <a:gd name="connsiteY2" fmla="*/ 10000 h 10000"/>
              <a:gd name="connsiteX3" fmla="*/ 0 w 14091"/>
              <a:gd name="connsiteY3" fmla="*/ 6984 h 10000"/>
              <a:gd name="connsiteX0" fmla="*/ 0 w 14091"/>
              <a:gd name="connsiteY0" fmla="*/ 6984 h 10829"/>
              <a:gd name="connsiteX1" fmla="*/ 14091 w 14091"/>
              <a:gd name="connsiteY1" fmla="*/ 0 h 10829"/>
              <a:gd name="connsiteX2" fmla="*/ 8182 w 14091"/>
              <a:gd name="connsiteY2" fmla="*/ 10829 h 10829"/>
              <a:gd name="connsiteX3" fmla="*/ 0 w 14091"/>
              <a:gd name="connsiteY3" fmla="*/ 6984 h 10829"/>
              <a:gd name="connsiteX0" fmla="*/ 0 w 14091"/>
              <a:gd name="connsiteY0" fmla="*/ 6984 h 10829"/>
              <a:gd name="connsiteX1" fmla="*/ 5051 w 14091"/>
              <a:gd name="connsiteY1" fmla="*/ 4412 h 10829"/>
              <a:gd name="connsiteX2" fmla="*/ 14091 w 14091"/>
              <a:gd name="connsiteY2" fmla="*/ 0 h 10829"/>
              <a:gd name="connsiteX3" fmla="*/ 8182 w 14091"/>
              <a:gd name="connsiteY3" fmla="*/ 10829 h 10829"/>
              <a:gd name="connsiteX4" fmla="*/ 0 w 14091"/>
              <a:gd name="connsiteY4" fmla="*/ 6984 h 10829"/>
              <a:gd name="connsiteX0" fmla="*/ 0 w 15324"/>
              <a:gd name="connsiteY0" fmla="*/ 7788 h 10829"/>
              <a:gd name="connsiteX1" fmla="*/ 6284 w 15324"/>
              <a:gd name="connsiteY1" fmla="*/ 4412 h 10829"/>
              <a:gd name="connsiteX2" fmla="*/ 15324 w 15324"/>
              <a:gd name="connsiteY2" fmla="*/ 0 h 10829"/>
              <a:gd name="connsiteX3" fmla="*/ 9415 w 15324"/>
              <a:gd name="connsiteY3" fmla="*/ 10829 h 10829"/>
              <a:gd name="connsiteX4" fmla="*/ 0 w 15324"/>
              <a:gd name="connsiteY4" fmla="*/ 7788 h 10829"/>
              <a:gd name="connsiteX0" fmla="*/ 0 w 12965"/>
              <a:gd name="connsiteY0" fmla="*/ 6468 h 9509"/>
              <a:gd name="connsiteX1" fmla="*/ 6284 w 12965"/>
              <a:gd name="connsiteY1" fmla="*/ 3092 h 9509"/>
              <a:gd name="connsiteX2" fmla="*/ 12965 w 12965"/>
              <a:gd name="connsiteY2" fmla="*/ 0 h 9509"/>
              <a:gd name="connsiteX3" fmla="*/ 9415 w 12965"/>
              <a:gd name="connsiteY3" fmla="*/ 9509 h 9509"/>
              <a:gd name="connsiteX4" fmla="*/ 0 w 12965"/>
              <a:gd name="connsiteY4" fmla="*/ 6468 h 9509"/>
              <a:gd name="connsiteX0" fmla="*/ 0 w 10000"/>
              <a:gd name="connsiteY0" fmla="*/ 6871 h 10069"/>
              <a:gd name="connsiteX1" fmla="*/ 4847 w 10000"/>
              <a:gd name="connsiteY1" fmla="*/ 3321 h 10069"/>
              <a:gd name="connsiteX2" fmla="*/ 10000 w 10000"/>
              <a:gd name="connsiteY2" fmla="*/ 69 h 10069"/>
              <a:gd name="connsiteX3" fmla="*/ 7262 w 10000"/>
              <a:gd name="connsiteY3" fmla="*/ 10069 h 10069"/>
              <a:gd name="connsiteX4" fmla="*/ 0 w 10000"/>
              <a:gd name="connsiteY4" fmla="*/ 6871 h 10069"/>
              <a:gd name="connsiteX0" fmla="*/ 0 w 10217"/>
              <a:gd name="connsiteY0" fmla="*/ 5998 h 10069"/>
              <a:gd name="connsiteX1" fmla="*/ 5064 w 10217"/>
              <a:gd name="connsiteY1" fmla="*/ 3321 h 10069"/>
              <a:gd name="connsiteX2" fmla="*/ 10217 w 10217"/>
              <a:gd name="connsiteY2" fmla="*/ 69 h 10069"/>
              <a:gd name="connsiteX3" fmla="*/ 7479 w 10217"/>
              <a:gd name="connsiteY3" fmla="*/ 10069 h 10069"/>
              <a:gd name="connsiteX4" fmla="*/ 0 w 10217"/>
              <a:gd name="connsiteY4" fmla="*/ 5998 h 10069"/>
              <a:gd name="connsiteX0" fmla="*/ 0 w 10217"/>
              <a:gd name="connsiteY0" fmla="*/ 6033 h 10104"/>
              <a:gd name="connsiteX1" fmla="*/ 4857 w 10217"/>
              <a:gd name="connsiteY1" fmla="*/ 2300 h 10104"/>
              <a:gd name="connsiteX2" fmla="*/ 10217 w 10217"/>
              <a:gd name="connsiteY2" fmla="*/ 104 h 10104"/>
              <a:gd name="connsiteX3" fmla="*/ 7479 w 10217"/>
              <a:gd name="connsiteY3" fmla="*/ 10104 h 10104"/>
              <a:gd name="connsiteX4" fmla="*/ 0 w 10217"/>
              <a:gd name="connsiteY4" fmla="*/ 6033 h 10104"/>
              <a:gd name="connsiteX0" fmla="*/ 0 w 10217"/>
              <a:gd name="connsiteY0" fmla="*/ 6026 h 10097"/>
              <a:gd name="connsiteX1" fmla="*/ 4857 w 10217"/>
              <a:gd name="connsiteY1" fmla="*/ 2293 h 10097"/>
              <a:gd name="connsiteX2" fmla="*/ 10217 w 10217"/>
              <a:gd name="connsiteY2" fmla="*/ 97 h 10097"/>
              <a:gd name="connsiteX3" fmla="*/ 7479 w 10217"/>
              <a:gd name="connsiteY3" fmla="*/ 10097 h 10097"/>
              <a:gd name="connsiteX4" fmla="*/ 0 w 10217"/>
              <a:gd name="connsiteY4" fmla="*/ 6026 h 10097"/>
              <a:gd name="connsiteX0" fmla="*/ 0 w 10043"/>
              <a:gd name="connsiteY0" fmla="*/ 5666 h 9737"/>
              <a:gd name="connsiteX1" fmla="*/ 4857 w 10043"/>
              <a:gd name="connsiteY1" fmla="*/ 1933 h 9737"/>
              <a:gd name="connsiteX2" fmla="*/ 10043 w 10043"/>
              <a:gd name="connsiteY2" fmla="*/ 115 h 9737"/>
              <a:gd name="connsiteX3" fmla="*/ 7479 w 10043"/>
              <a:gd name="connsiteY3" fmla="*/ 9737 h 9737"/>
              <a:gd name="connsiteX4" fmla="*/ 0 w 10043"/>
              <a:gd name="connsiteY4" fmla="*/ 5666 h 9737"/>
              <a:gd name="connsiteX0" fmla="*/ 0 w 10000"/>
              <a:gd name="connsiteY0" fmla="*/ 5701 h 9882"/>
              <a:gd name="connsiteX1" fmla="*/ 4836 w 10000"/>
              <a:gd name="connsiteY1" fmla="*/ 1867 h 9882"/>
              <a:gd name="connsiteX2" fmla="*/ 10000 w 10000"/>
              <a:gd name="connsiteY2" fmla="*/ 0 h 9882"/>
              <a:gd name="connsiteX3" fmla="*/ 7447 w 10000"/>
              <a:gd name="connsiteY3" fmla="*/ 9882 h 9882"/>
              <a:gd name="connsiteX4" fmla="*/ 0 w 10000"/>
              <a:gd name="connsiteY4" fmla="*/ 5701 h 9882"/>
              <a:gd name="connsiteX0" fmla="*/ 0 w 10000"/>
              <a:gd name="connsiteY0" fmla="*/ 5769 h 10000"/>
              <a:gd name="connsiteX1" fmla="*/ 4836 w 10000"/>
              <a:gd name="connsiteY1" fmla="*/ 1889 h 10000"/>
              <a:gd name="connsiteX2" fmla="*/ 10000 w 10000"/>
              <a:gd name="connsiteY2" fmla="*/ 0 h 10000"/>
              <a:gd name="connsiteX3" fmla="*/ 7447 w 10000"/>
              <a:gd name="connsiteY3" fmla="*/ 10000 h 10000"/>
              <a:gd name="connsiteX4" fmla="*/ 0 w 10000"/>
              <a:gd name="connsiteY4" fmla="*/ 5769 h 10000"/>
              <a:gd name="connsiteX0" fmla="*/ 0 w 10000"/>
              <a:gd name="connsiteY0" fmla="*/ 5769 h 10000"/>
              <a:gd name="connsiteX1" fmla="*/ 5202 w 10000"/>
              <a:gd name="connsiteY1" fmla="*/ 2666 h 10000"/>
              <a:gd name="connsiteX2" fmla="*/ 10000 w 10000"/>
              <a:gd name="connsiteY2" fmla="*/ 0 h 10000"/>
              <a:gd name="connsiteX3" fmla="*/ 7447 w 10000"/>
              <a:gd name="connsiteY3" fmla="*/ 10000 h 10000"/>
              <a:gd name="connsiteX4" fmla="*/ 0 w 10000"/>
              <a:gd name="connsiteY4" fmla="*/ 57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5769"/>
                </a:moveTo>
                <a:lnTo>
                  <a:pt x="5202" y="2666"/>
                </a:lnTo>
                <a:cubicBezTo>
                  <a:pt x="6951" y="1749"/>
                  <a:pt x="7272" y="1276"/>
                  <a:pt x="10000" y="0"/>
                </a:cubicBezTo>
                <a:lnTo>
                  <a:pt x="7447" y="10000"/>
                </a:lnTo>
                <a:lnTo>
                  <a:pt x="0" y="576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Платежи от муниципальных унитарных предприятий 7,8 тыс.рублей</a:t>
            </a:r>
          </a:p>
        </p:txBody>
      </p:sp>
      <p:sp>
        <p:nvSpPr>
          <p:cNvPr id="21" name="Овал 20"/>
          <p:cNvSpPr/>
          <p:nvPr/>
        </p:nvSpPr>
        <p:spPr>
          <a:xfrm>
            <a:off x="3828068" y="3012252"/>
            <a:ext cx="1201769" cy="94274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196,8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3763569">
            <a:off x="3698528" y="-587106"/>
            <a:ext cx="2656351" cy="331747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7184"/>
              <a:gd name="connsiteY0" fmla="*/ 3665 h 13665"/>
              <a:gd name="connsiteX1" fmla="*/ 7184 w 7184"/>
              <a:gd name="connsiteY1" fmla="*/ 0 h 13665"/>
              <a:gd name="connsiteX2" fmla="*/ 5000 w 7184"/>
              <a:gd name="connsiteY2" fmla="*/ 13665 h 13665"/>
              <a:gd name="connsiteX3" fmla="*/ 0 w 7184"/>
              <a:gd name="connsiteY3" fmla="*/ 3665 h 13665"/>
              <a:gd name="connsiteX0" fmla="*/ 0 w 11805"/>
              <a:gd name="connsiteY0" fmla="*/ 5669 h 10000"/>
              <a:gd name="connsiteX1" fmla="*/ 11805 w 11805"/>
              <a:gd name="connsiteY1" fmla="*/ 0 h 10000"/>
              <a:gd name="connsiteX2" fmla="*/ 8765 w 11805"/>
              <a:gd name="connsiteY2" fmla="*/ 10000 h 10000"/>
              <a:gd name="connsiteX3" fmla="*/ 0 w 11805"/>
              <a:gd name="connsiteY3" fmla="*/ 5669 h 10000"/>
              <a:gd name="connsiteX0" fmla="*/ 0 w 10401"/>
              <a:gd name="connsiteY0" fmla="*/ 7414 h 11745"/>
              <a:gd name="connsiteX1" fmla="*/ 10401 w 10401"/>
              <a:gd name="connsiteY1" fmla="*/ 0 h 11745"/>
              <a:gd name="connsiteX2" fmla="*/ 8765 w 10401"/>
              <a:gd name="connsiteY2" fmla="*/ 11745 h 11745"/>
              <a:gd name="connsiteX3" fmla="*/ 0 w 10401"/>
              <a:gd name="connsiteY3" fmla="*/ 7414 h 11745"/>
              <a:gd name="connsiteX0" fmla="*/ 0 w 11269"/>
              <a:gd name="connsiteY0" fmla="*/ 9518 h 11745"/>
              <a:gd name="connsiteX1" fmla="*/ 11269 w 11269"/>
              <a:gd name="connsiteY1" fmla="*/ 0 h 11745"/>
              <a:gd name="connsiteX2" fmla="*/ 9633 w 11269"/>
              <a:gd name="connsiteY2" fmla="*/ 11745 h 11745"/>
              <a:gd name="connsiteX3" fmla="*/ 0 w 11269"/>
              <a:gd name="connsiteY3" fmla="*/ 9518 h 11745"/>
              <a:gd name="connsiteX0" fmla="*/ 0 w 9633"/>
              <a:gd name="connsiteY0" fmla="*/ 6697 h 8924"/>
              <a:gd name="connsiteX1" fmla="*/ 7464 w 9633"/>
              <a:gd name="connsiteY1" fmla="*/ 0 h 8924"/>
              <a:gd name="connsiteX2" fmla="*/ 9633 w 9633"/>
              <a:gd name="connsiteY2" fmla="*/ 8924 h 8924"/>
              <a:gd name="connsiteX3" fmla="*/ 0 w 9633"/>
              <a:gd name="connsiteY3" fmla="*/ 6697 h 8924"/>
              <a:gd name="connsiteX0" fmla="*/ 0 w 10434"/>
              <a:gd name="connsiteY0" fmla="*/ 9153 h 10000"/>
              <a:gd name="connsiteX1" fmla="*/ 8182 w 10434"/>
              <a:gd name="connsiteY1" fmla="*/ 0 h 10000"/>
              <a:gd name="connsiteX2" fmla="*/ 10434 w 10434"/>
              <a:gd name="connsiteY2" fmla="*/ 10000 h 10000"/>
              <a:gd name="connsiteX3" fmla="*/ 0 w 10434"/>
              <a:gd name="connsiteY3" fmla="*/ 9153 h 10000"/>
              <a:gd name="connsiteX0" fmla="*/ 0 w 9940"/>
              <a:gd name="connsiteY0" fmla="*/ 9153 h 9153"/>
              <a:gd name="connsiteX1" fmla="*/ 8182 w 9940"/>
              <a:gd name="connsiteY1" fmla="*/ 0 h 9153"/>
              <a:gd name="connsiteX2" fmla="*/ 9940 w 9940"/>
              <a:gd name="connsiteY2" fmla="*/ 7769 h 9153"/>
              <a:gd name="connsiteX3" fmla="*/ 0 w 9940"/>
              <a:gd name="connsiteY3" fmla="*/ 9153 h 9153"/>
              <a:gd name="connsiteX0" fmla="*/ 0 w 10000"/>
              <a:gd name="connsiteY0" fmla="*/ 12122 h 12122"/>
              <a:gd name="connsiteX1" fmla="*/ 6121 w 10000"/>
              <a:gd name="connsiteY1" fmla="*/ 0 h 12122"/>
              <a:gd name="connsiteX2" fmla="*/ 10000 w 10000"/>
              <a:gd name="connsiteY2" fmla="*/ 10610 h 12122"/>
              <a:gd name="connsiteX3" fmla="*/ 0 w 10000"/>
              <a:gd name="connsiteY3" fmla="*/ 12122 h 1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2122">
                <a:moveTo>
                  <a:pt x="0" y="12122"/>
                </a:moveTo>
                <a:lnTo>
                  <a:pt x="6121" y="0"/>
                </a:lnTo>
                <a:lnTo>
                  <a:pt x="10000" y="10610"/>
                </a:lnTo>
                <a:lnTo>
                  <a:pt x="0" y="12122"/>
                </a:lnTo>
                <a:close/>
              </a:path>
            </a:pathLst>
          </a:custGeom>
          <a:gradFill flip="none" rotWithShape="1"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от сдачи в аренду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имущества 128,6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-286480" y="1837952"/>
            <a:ext cx="3731550" cy="349206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6902"/>
              <a:gd name="connsiteY0" fmla="*/ 4084 h 14084"/>
              <a:gd name="connsiteX1" fmla="*/ 6902 w 6902"/>
              <a:gd name="connsiteY1" fmla="*/ 0 h 14084"/>
              <a:gd name="connsiteX2" fmla="*/ 5000 w 6902"/>
              <a:gd name="connsiteY2" fmla="*/ 14084 h 14084"/>
              <a:gd name="connsiteX3" fmla="*/ 0 w 6902"/>
              <a:gd name="connsiteY3" fmla="*/ 4084 h 14084"/>
              <a:gd name="connsiteX0" fmla="*/ 0 w 13714"/>
              <a:gd name="connsiteY0" fmla="*/ 6921 h 10000"/>
              <a:gd name="connsiteX1" fmla="*/ 13714 w 13714"/>
              <a:gd name="connsiteY1" fmla="*/ 0 h 10000"/>
              <a:gd name="connsiteX2" fmla="*/ 10958 w 13714"/>
              <a:gd name="connsiteY2" fmla="*/ 10000 h 10000"/>
              <a:gd name="connsiteX3" fmla="*/ 0 w 13714"/>
              <a:gd name="connsiteY3" fmla="*/ 6921 h 10000"/>
              <a:gd name="connsiteX0" fmla="*/ 0 w 13714"/>
              <a:gd name="connsiteY0" fmla="*/ 6921 h 9670"/>
              <a:gd name="connsiteX1" fmla="*/ 13714 w 13714"/>
              <a:gd name="connsiteY1" fmla="*/ 0 h 9670"/>
              <a:gd name="connsiteX2" fmla="*/ 11714 w 13714"/>
              <a:gd name="connsiteY2" fmla="*/ 9670 h 9670"/>
              <a:gd name="connsiteX3" fmla="*/ 0 w 13714"/>
              <a:gd name="connsiteY3" fmla="*/ 6921 h 9670"/>
              <a:gd name="connsiteX0" fmla="*/ 0 w 10000"/>
              <a:gd name="connsiteY0" fmla="*/ 7157 h 10000"/>
              <a:gd name="connsiteX1" fmla="*/ 4315 w 10000"/>
              <a:gd name="connsiteY1" fmla="*/ 1509 h 10000"/>
              <a:gd name="connsiteX2" fmla="*/ 10000 w 10000"/>
              <a:gd name="connsiteY2" fmla="*/ 0 h 10000"/>
              <a:gd name="connsiteX3" fmla="*/ 8542 w 10000"/>
              <a:gd name="connsiteY3" fmla="*/ 10000 h 10000"/>
              <a:gd name="connsiteX4" fmla="*/ 0 w 10000"/>
              <a:gd name="connsiteY4" fmla="*/ 7157 h 10000"/>
              <a:gd name="connsiteX0" fmla="*/ 0 w 10000"/>
              <a:gd name="connsiteY0" fmla="*/ 7157 h 10000"/>
              <a:gd name="connsiteX1" fmla="*/ 5001 w 10000"/>
              <a:gd name="connsiteY1" fmla="*/ 3461 h 10000"/>
              <a:gd name="connsiteX2" fmla="*/ 10000 w 10000"/>
              <a:gd name="connsiteY2" fmla="*/ 0 h 10000"/>
              <a:gd name="connsiteX3" fmla="*/ 8542 w 10000"/>
              <a:gd name="connsiteY3" fmla="*/ 10000 h 10000"/>
              <a:gd name="connsiteX4" fmla="*/ 0 w 10000"/>
              <a:gd name="connsiteY4" fmla="*/ 7157 h 10000"/>
              <a:gd name="connsiteX0" fmla="*/ 0 w 10000"/>
              <a:gd name="connsiteY0" fmla="*/ 7157 h 10000"/>
              <a:gd name="connsiteX1" fmla="*/ 5001 w 10000"/>
              <a:gd name="connsiteY1" fmla="*/ 3461 h 10000"/>
              <a:gd name="connsiteX2" fmla="*/ 10000 w 10000"/>
              <a:gd name="connsiteY2" fmla="*/ 0 h 10000"/>
              <a:gd name="connsiteX3" fmla="*/ 8542 w 10000"/>
              <a:gd name="connsiteY3" fmla="*/ 10000 h 10000"/>
              <a:gd name="connsiteX4" fmla="*/ 0 w 10000"/>
              <a:gd name="connsiteY4" fmla="*/ 7157 h 10000"/>
              <a:gd name="connsiteX0" fmla="*/ 0 w 10136"/>
              <a:gd name="connsiteY0" fmla="*/ 7302 h 10145"/>
              <a:gd name="connsiteX1" fmla="*/ 5001 w 10136"/>
              <a:gd name="connsiteY1" fmla="*/ 3606 h 10145"/>
              <a:gd name="connsiteX2" fmla="*/ 10136 w 10136"/>
              <a:gd name="connsiteY2" fmla="*/ 0 h 10145"/>
              <a:gd name="connsiteX3" fmla="*/ 8542 w 10136"/>
              <a:gd name="connsiteY3" fmla="*/ 10145 h 10145"/>
              <a:gd name="connsiteX4" fmla="*/ 0 w 10136"/>
              <a:gd name="connsiteY4" fmla="*/ 7302 h 10145"/>
              <a:gd name="connsiteX0" fmla="*/ 0 w 10147"/>
              <a:gd name="connsiteY0" fmla="*/ 7359 h 10145"/>
              <a:gd name="connsiteX1" fmla="*/ 5012 w 10147"/>
              <a:gd name="connsiteY1" fmla="*/ 3606 h 10145"/>
              <a:gd name="connsiteX2" fmla="*/ 10147 w 10147"/>
              <a:gd name="connsiteY2" fmla="*/ 0 h 10145"/>
              <a:gd name="connsiteX3" fmla="*/ 8553 w 10147"/>
              <a:gd name="connsiteY3" fmla="*/ 10145 h 10145"/>
              <a:gd name="connsiteX4" fmla="*/ 11 w 10147"/>
              <a:gd name="connsiteY4" fmla="*/ 7302 h 10145"/>
              <a:gd name="connsiteX0" fmla="*/ 0 w 10147"/>
              <a:gd name="connsiteY0" fmla="*/ 7359 h 10145"/>
              <a:gd name="connsiteX1" fmla="*/ 5012 w 10147"/>
              <a:gd name="connsiteY1" fmla="*/ 3606 h 10145"/>
              <a:gd name="connsiteX2" fmla="*/ 10147 w 10147"/>
              <a:gd name="connsiteY2" fmla="*/ 0 h 10145"/>
              <a:gd name="connsiteX3" fmla="*/ 8553 w 10147"/>
              <a:gd name="connsiteY3" fmla="*/ 10145 h 10145"/>
              <a:gd name="connsiteX4" fmla="*/ 11 w 10147"/>
              <a:gd name="connsiteY4" fmla="*/ 7302 h 10145"/>
              <a:gd name="connsiteX5" fmla="*/ 0 w 10147"/>
              <a:gd name="connsiteY5" fmla="*/ 7359 h 10145"/>
              <a:gd name="connsiteX0" fmla="*/ 0 w 10147"/>
              <a:gd name="connsiteY0" fmla="*/ 7359 h 10511"/>
              <a:gd name="connsiteX1" fmla="*/ 5012 w 10147"/>
              <a:gd name="connsiteY1" fmla="*/ 3606 h 10511"/>
              <a:gd name="connsiteX2" fmla="*/ 10147 w 10147"/>
              <a:gd name="connsiteY2" fmla="*/ 0 h 10511"/>
              <a:gd name="connsiteX3" fmla="*/ 8690 w 10147"/>
              <a:gd name="connsiteY3" fmla="*/ 10511 h 10511"/>
              <a:gd name="connsiteX4" fmla="*/ 8553 w 10147"/>
              <a:gd name="connsiteY4" fmla="*/ 10145 h 10511"/>
              <a:gd name="connsiteX5" fmla="*/ 11 w 10147"/>
              <a:gd name="connsiteY5" fmla="*/ 7302 h 10511"/>
              <a:gd name="connsiteX6" fmla="*/ 0 w 10147"/>
              <a:gd name="connsiteY6" fmla="*/ 7359 h 10511"/>
              <a:gd name="connsiteX0" fmla="*/ 0 w 10147"/>
              <a:gd name="connsiteY0" fmla="*/ 7359 h 10511"/>
              <a:gd name="connsiteX1" fmla="*/ 5012 w 10147"/>
              <a:gd name="connsiteY1" fmla="*/ 3606 h 10511"/>
              <a:gd name="connsiteX2" fmla="*/ 10147 w 10147"/>
              <a:gd name="connsiteY2" fmla="*/ 0 h 10511"/>
              <a:gd name="connsiteX3" fmla="*/ 8690 w 10147"/>
              <a:gd name="connsiteY3" fmla="*/ 10511 h 10511"/>
              <a:gd name="connsiteX4" fmla="*/ 8553 w 10147"/>
              <a:gd name="connsiteY4" fmla="*/ 10145 h 10511"/>
              <a:gd name="connsiteX5" fmla="*/ 8434 w 10147"/>
              <a:gd name="connsiteY5" fmla="*/ 10449 h 10511"/>
              <a:gd name="connsiteX6" fmla="*/ 11 w 10147"/>
              <a:gd name="connsiteY6" fmla="*/ 7302 h 10511"/>
              <a:gd name="connsiteX7" fmla="*/ 0 w 10147"/>
              <a:gd name="connsiteY7" fmla="*/ 7359 h 10511"/>
              <a:gd name="connsiteX0" fmla="*/ 0 w 10147"/>
              <a:gd name="connsiteY0" fmla="*/ 7359 h 10511"/>
              <a:gd name="connsiteX1" fmla="*/ 5012 w 10147"/>
              <a:gd name="connsiteY1" fmla="*/ 3606 h 10511"/>
              <a:gd name="connsiteX2" fmla="*/ 10147 w 10147"/>
              <a:gd name="connsiteY2" fmla="*/ 0 h 10511"/>
              <a:gd name="connsiteX3" fmla="*/ 8690 w 10147"/>
              <a:gd name="connsiteY3" fmla="*/ 10511 h 10511"/>
              <a:gd name="connsiteX4" fmla="*/ 8553 w 10147"/>
              <a:gd name="connsiteY4" fmla="*/ 10145 h 10511"/>
              <a:gd name="connsiteX5" fmla="*/ 8434 w 10147"/>
              <a:gd name="connsiteY5" fmla="*/ 10449 h 10511"/>
              <a:gd name="connsiteX6" fmla="*/ 11 w 10147"/>
              <a:gd name="connsiteY6" fmla="*/ 7302 h 10511"/>
              <a:gd name="connsiteX7" fmla="*/ 0 w 10147"/>
              <a:gd name="connsiteY7" fmla="*/ 7359 h 1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47" h="10511">
                <a:moveTo>
                  <a:pt x="0" y="7359"/>
                </a:moveTo>
                <a:cubicBezTo>
                  <a:pt x="1791" y="6088"/>
                  <a:pt x="3221" y="4877"/>
                  <a:pt x="5012" y="3606"/>
                </a:cubicBezTo>
                <a:cubicBezTo>
                  <a:pt x="6638" y="2383"/>
                  <a:pt x="8481" y="1154"/>
                  <a:pt x="10147" y="0"/>
                </a:cubicBezTo>
                <a:cubicBezTo>
                  <a:pt x="9617" y="3324"/>
                  <a:pt x="9220" y="7187"/>
                  <a:pt x="8690" y="10511"/>
                </a:cubicBezTo>
                <a:cubicBezTo>
                  <a:pt x="8644" y="10389"/>
                  <a:pt x="8599" y="10267"/>
                  <a:pt x="8553" y="10145"/>
                </a:cubicBezTo>
                <a:cubicBezTo>
                  <a:pt x="8413" y="10122"/>
                  <a:pt x="8574" y="10472"/>
                  <a:pt x="8434" y="10449"/>
                </a:cubicBezTo>
                <a:lnTo>
                  <a:pt x="11" y="7302"/>
                </a:lnTo>
                <a:cubicBezTo>
                  <a:pt x="7" y="7321"/>
                  <a:pt x="4" y="7340"/>
                  <a:pt x="0" y="735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Денежные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взыскания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(штрафы)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5,0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12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79912" y="3277513"/>
            <a:ext cx="1270987" cy="12316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3661,0</a:t>
            </a:r>
          </a:p>
          <a:p>
            <a:pPr algn="ctr"/>
            <a:r>
              <a:rPr lang="ru-RU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23528" y="4819131"/>
            <a:ext cx="3240360" cy="1599462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924944"/>
            <a:ext cx="3240360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69,3 тыс.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8137" y="1045834"/>
            <a:ext cx="3240360" cy="159946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335,7 тыс.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436096" y="1045834"/>
            <a:ext cx="3240360" cy="1599462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поселений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3255,8 тыс. руб.</a:t>
            </a:r>
            <a:endParaRPr lang="ru-RU" sz="1600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400495" y="4971531"/>
            <a:ext cx="3240360" cy="159946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межбюджетных трансфертов имеющих целевое назначение, прошлых лет из бюджетов сельских поселений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-69,0 тыс. руб.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5404907" y="2924944"/>
            <a:ext cx="3240360" cy="1599462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сельских поселений от возврата иными организациями остатков субсидий прошлых лет 69,0 тыс. руб.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solidFill>
          <a:srgbClr val="FFFF00"/>
        </a:solidFill>
      </a:spPr>
      <a:bodyPr vert="horz" lIns="0" tIns="0" rIns="144000" bIns="0"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2069</TotalTime>
  <Words>865</Words>
  <Application>Microsoft Office PowerPoint</Application>
  <PresentationFormat>Экран (4:3)</PresentationFormat>
  <Paragraphs>158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за 2017 год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309</cp:revision>
  <cp:lastPrinted>2014-05-13T11:35:02Z</cp:lastPrinted>
  <dcterms:created xsi:type="dcterms:W3CDTF">2014-05-12T16:47:43Z</dcterms:created>
  <dcterms:modified xsi:type="dcterms:W3CDTF">2018-05-14T07:45:34Z</dcterms:modified>
</cp:coreProperties>
</file>