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5096" r:id="rId2"/>
  </p:sldMasterIdLst>
  <p:notesMasterIdLst>
    <p:notesMasterId r:id="rId16"/>
  </p:notesMasterIdLst>
  <p:sldIdLst>
    <p:sldId id="298" r:id="rId3"/>
    <p:sldId id="256" r:id="rId4"/>
    <p:sldId id="306" r:id="rId5"/>
    <p:sldId id="326" r:id="rId6"/>
    <p:sldId id="322" r:id="rId7"/>
    <p:sldId id="323" r:id="rId8"/>
    <p:sldId id="324" r:id="rId9"/>
    <p:sldId id="319" r:id="rId10"/>
    <p:sldId id="320" r:id="rId11"/>
    <p:sldId id="321" r:id="rId12"/>
    <p:sldId id="328" r:id="rId13"/>
    <p:sldId id="329" r:id="rId14"/>
    <p:sldId id="330" r:id="rId15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33FF"/>
    <a:srgbClr val="663300"/>
    <a:srgbClr val="996633"/>
    <a:srgbClr val="800080"/>
    <a:srgbClr val="C0C0C0"/>
    <a:srgbClr val="DDDDDD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83416" autoAdjust="0"/>
  </p:normalViewPr>
  <p:slideViewPr>
    <p:cSldViewPr>
      <p:cViewPr>
        <p:scale>
          <a:sx n="100" d="100"/>
          <a:sy n="100" d="100"/>
        </p:scale>
        <p:origin x="-6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2C9C6D-6A51-4247-87A4-1575277B074F}" type="doc">
      <dgm:prSet loTypeId="urn:microsoft.com/office/officeart/2005/8/layout/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627A623-F456-49E6-9CEE-DAA3672B5407}">
      <dgm:prSet phldrT="[Текст]" custT="1"/>
      <dgm:spPr>
        <a:ln>
          <a:solidFill>
            <a:srgbClr val="FFFF99"/>
          </a:solidFill>
        </a:ln>
      </dgm:spPr>
      <dgm:t>
        <a:bodyPr/>
        <a:lstStyle/>
        <a:p>
          <a:r>
            <a:rPr lang="ru-RU" sz="2000" b="0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Составление проекта бюджета</a:t>
          </a:r>
          <a:endParaRPr lang="ru-RU" sz="2000" b="0" dirty="0">
            <a:solidFill>
              <a:schemeClr val="accent3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C58825-5F4F-41D0-8178-5355F73EDE80}" type="parTrans" cxnId="{CD932D36-ABBF-4337-950C-C43E95D7B95B}">
      <dgm:prSet/>
      <dgm:spPr/>
      <dgm:t>
        <a:bodyPr/>
        <a:lstStyle/>
        <a:p>
          <a:endParaRPr lang="ru-RU"/>
        </a:p>
      </dgm:t>
    </dgm:pt>
    <dgm:pt modelId="{56A9D455-555B-45DB-96CC-EC3F93F05754}" type="sibTrans" cxnId="{CD932D36-ABBF-4337-950C-C43E95D7B95B}">
      <dgm:prSet/>
      <dgm:spPr/>
      <dgm:t>
        <a:bodyPr/>
        <a:lstStyle/>
        <a:p>
          <a:endParaRPr lang="ru-RU"/>
        </a:p>
      </dgm:t>
    </dgm:pt>
    <dgm:pt modelId="{218221A9-4C38-4F17-9344-04F7516440AE}">
      <dgm:prSet phldrT="[Текст]" custT="1"/>
      <dgm:spPr/>
      <dgm:t>
        <a:bodyPr/>
        <a:lstStyle/>
        <a:p>
          <a:r>
            <a:rPr lang="ru-RU" sz="2000" dirty="0" smtClean="0"/>
            <a:t>Рассмотрение проекта бюджета</a:t>
          </a:r>
          <a:endParaRPr lang="ru-RU" sz="2000" dirty="0"/>
        </a:p>
      </dgm:t>
    </dgm:pt>
    <dgm:pt modelId="{E5A5589F-096F-4E3E-A1BC-D49273B72AB3}" type="parTrans" cxnId="{7342DC98-6593-45FB-BEF6-36BB73B11D0F}">
      <dgm:prSet/>
      <dgm:spPr/>
      <dgm:t>
        <a:bodyPr/>
        <a:lstStyle/>
        <a:p>
          <a:endParaRPr lang="ru-RU"/>
        </a:p>
      </dgm:t>
    </dgm:pt>
    <dgm:pt modelId="{657C3D9B-04F0-4444-8786-4E19562DC442}" type="sibTrans" cxnId="{7342DC98-6593-45FB-BEF6-36BB73B11D0F}">
      <dgm:prSet/>
      <dgm:spPr/>
      <dgm:t>
        <a:bodyPr/>
        <a:lstStyle/>
        <a:p>
          <a:endParaRPr lang="ru-RU"/>
        </a:p>
      </dgm:t>
    </dgm:pt>
    <dgm:pt modelId="{47DE6AAF-E77F-41E5-887E-2B7590088927}">
      <dgm:prSet phldrT="[Текст]" custT="1"/>
      <dgm:spPr/>
      <dgm:t>
        <a:bodyPr/>
        <a:lstStyle/>
        <a:p>
          <a:r>
            <a:rPr lang="ru-RU" sz="2000" dirty="0" smtClean="0"/>
            <a:t>Утверждение проекта бюджета</a:t>
          </a:r>
          <a:endParaRPr lang="ru-RU" sz="2000" dirty="0"/>
        </a:p>
      </dgm:t>
    </dgm:pt>
    <dgm:pt modelId="{67AA7693-4FDD-4AA4-B51C-652E8B28A79E}" type="parTrans" cxnId="{0E446707-9453-4FD4-BC78-351F1BEE3AFF}">
      <dgm:prSet/>
      <dgm:spPr/>
      <dgm:t>
        <a:bodyPr/>
        <a:lstStyle/>
        <a:p>
          <a:endParaRPr lang="ru-RU"/>
        </a:p>
      </dgm:t>
    </dgm:pt>
    <dgm:pt modelId="{D78296D0-EE61-4F7A-BB83-B29F5D0FAF2E}" type="sibTrans" cxnId="{0E446707-9453-4FD4-BC78-351F1BEE3AFF}">
      <dgm:prSet/>
      <dgm:spPr/>
      <dgm:t>
        <a:bodyPr/>
        <a:lstStyle/>
        <a:p>
          <a:endParaRPr lang="ru-RU"/>
        </a:p>
      </dgm:t>
    </dgm:pt>
    <dgm:pt modelId="{D4C136E3-2B52-41D4-B355-0A631098C734}">
      <dgm:prSet custT="1"/>
      <dgm:spPr/>
      <dgm:t>
        <a:bodyPr/>
        <a:lstStyle/>
        <a:p>
          <a:endParaRPr lang="ru-RU" sz="1800" dirty="0"/>
        </a:p>
      </dgm:t>
    </dgm:pt>
    <dgm:pt modelId="{CAAEC522-1EE6-477C-9315-13D95161B2C6}" type="parTrans" cxnId="{DDA24827-781D-420A-805A-95362DA8B5C9}">
      <dgm:prSet/>
      <dgm:spPr/>
      <dgm:t>
        <a:bodyPr/>
        <a:lstStyle/>
        <a:p>
          <a:endParaRPr lang="ru-RU"/>
        </a:p>
      </dgm:t>
    </dgm:pt>
    <dgm:pt modelId="{542ED1C8-C58B-46C1-8B4B-217383B74ED8}" type="sibTrans" cxnId="{DDA24827-781D-420A-805A-95362DA8B5C9}">
      <dgm:prSet/>
      <dgm:spPr/>
      <dgm:t>
        <a:bodyPr/>
        <a:lstStyle/>
        <a:p>
          <a:endParaRPr lang="ru-RU"/>
        </a:p>
      </dgm:t>
    </dgm:pt>
    <dgm:pt modelId="{4EDB460E-EA2F-4B80-AEEC-65936D828CCA}" type="pres">
      <dgm:prSet presAssocID="{F72C9C6D-6A51-4247-87A4-1575277B074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3CDFDD-DB88-40D3-B31F-08B0A5D02257}" type="pres">
      <dgm:prSet presAssocID="{9627A623-F456-49E6-9CEE-DAA3672B5407}" presName="parentLin" presStyleCnt="0"/>
      <dgm:spPr/>
    </dgm:pt>
    <dgm:pt modelId="{E7FC8D2D-AAE0-49BA-AE07-D93E3B7B6599}" type="pres">
      <dgm:prSet presAssocID="{9627A623-F456-49E6-9CEE-DAA3672B540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8FFED77-E205-4786-9C92-75818F45B3C3}" type="pres">
      <dgm:prSet presAssocID="{9627A623-F456-49E6-9CEE-DAA3672B5407}" presName="parentText" presStyleLbl="node1" presStyleIdx="0" presStyleCnt="3" custScaleX="39494" custScaleY="98035" custLinFactX="-612" custLinFactNeighborX="-100000" custLinFactNeighborY="298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FCF280-A800-4A52-9348-48B5CE864AA0}" type="pres">
      <dgm:prSet presAssocID="{9627A623-F456-49E6-9CEE-DAA3672B5407}" presName="negativeSpace" presStyleCnt="0"/>
      <dgm:spPr/>
    </dgm:pt>
    <dgm:pt modelId="{3F006C1C-44CC-40A3-93A0-4C77B17DE774}" type="pres">
      <dgm:prSet presAssocID="{9627A623-F456-49E6-9CEE-DAA3672B5407}" presName="childText" presStyleLbl="conFgAcc1" presStyleIdx="0" presStyleCnt="3" custScaleY="98716" custLinFactNeighborX="21" custLinFactNeighborY="-14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34631-6144-4228-8D06-27AB84B1D686}" type="pres">
      <dgm:prSet presAssocID="{56A9D455-555B-45DB-96CC-EC3F93F05754}" presName="spaceBetweenRectangles" presStyleCnt="0"/>
      <dgm:spPr/>
    </dgm:pt>
    <dgm:pt modelId="{A0BDE4B3-C4CF-48C6-9A36-500B2C3489D7}" type="pres">
      <dgm:prSet presAssocID="{218221A9-4C38-4F17-9344-04F7516440AE}" presName="parentLin" presStyleCnt="0"/>
      <dgm:spPr/>
    </dgm:pt>
    <dgm:pt modelId="{A8C73946-C8F9-4786-96E6-D3060C361670}" type="pres">
      <dgm:prSet presAssocID="{218221A9-4C38-4F17-9344-04F7516440A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6F08A94-15C6-481E-9154-B20A5FEF7382}" type="pres">
      <dgm:prSet presAssocID="{218221A9-4C38-4F17-9344-04F7516440AE}" presName="parentText" presStyleLbl="node1" presStyleIdx="1" presStyleCnt="3" custScaleX="39494" custScaleY="98035" custLinFactX="-612" custLinFactNeighborX="-100000" custLinFactNeighborY="553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7E01B-2FE7-4714-993D-04B86A559172}" type="pres">
      <dgm:prSet presAssocID="{218221A9-4C38-4F17-9344-04F7516440AE}" presName="negativeSpace" presStyleCnt="0"/>
      <dgm:spPr/>
    </dgm:pt>
    <dgm:pt modelId="{82E27E00-3670-49D0-864C-CE6F328784BA}" type="pres">
      <dgm:prSet presAssocID="{218221A9-4C38-4F17-9344-04F7516440AE}" presName="childText" presStyleLbl="conFgAcc1" presStyleIdx="1" presStyleCnt="3" custScaleY="141027">
        <dgm:presLayoutVars>
          <dgm:bulletEnabled val="1"/>
        </dgm:presLayoutVars>
      </dgm:prSet>
      <dgm:spPr/>
    </dgm:pt>
    <dgm:pt modelId="{4FBEA8CE-36EC-4653-AD90-08F2B7C28F2F}" type="pres">
      <dgm:prSet presAssocID="{657C3D9B-04F0-4444-8786-4E19562DC442}" presName="spaceBetweenRectangles" presStyleCnt="0"/>
      <dgm:spPr/>
    </dgm:pt>
    <dgm:pt modelId="{AB243640-CBD1-43F3-9550-87CD853188CF}" type="pres">
      <dgm:prSet presAssocID="{47DE6AAF-E77F-41E5-887E-2B7590088927}" presName="parentLin" presStyleCnt="0"/>
      <dgm:spPr/>
    </dgm:pt>
    <dgm:pt modelId="{537D21AA-C489-45EE-A8B2-F1889B87C301}" type="pres">
      <dgm:prSet presAssocID="{47DE6AAF-E77F-41E5-887E-2B759008892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6324098-4C94-444C-ACA4-D91C5374D090}" type="pres">
      <dgm:prSet presAssocID="{47DE6AAF-E77F-41E5-887E-2B7590088927}" presName="parentText" presStyleLbl="node1" presStyleIdx="2" presStyleCnt="3" custScaleX="39494" custScaleY="98035" custLinFactNeighborX="-91182" custLinFactNeighborY="574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59D56-97BB-4716-9C87-9D28D85A49EB}" type="pres">
      <dgm:prSet presAssocID="{47DE6AAF-E77F-41E5-887E-2B7590088927}" presName="negativeSpace" presStyleCnt="0"/>
      <dgm:spPr/>
    </dgm:pt>
    <dgm:pt modelId="{68FB6DFD-8703-4046-9703-C2FCDB4EF6BF}" type="pres">
      <dgm:prSet presAssocID="{47DE6AAF-E77F-41E5-887E-2B7590088927}" presName="childText" presStyleLbl="conFgAcc1" presStyleIdx="2" presStyleCnt="3" custScaleY="138963" custLinFactNeighborX="205" custLinFactNeighborY="38586">
        <dgm:presLayoutVars>
          <dgm:bulletEnabled val="1"/>
        </dgm:presLayoutVars>
      </dgm:prSet>
      <dgm:spPr/>
    </dgm:pt>
  </dgm:ptLst>
  <dgm:cxnLst>
    <dgm:cxn modelId="{036DE4AE-FD72-4163-9C70-297D070FC0BC}" type="presOf" srcId="{218221A9-4C38-4F17-9344-04F7516440AE}" destId="{A8C73946-C8F9-4786-96E6-D3060C361670}" srcOrd="0" destOrd="0" presId="urn:microsoft.com/office/officeart/2005/8/layout/list1"/>
    <dgm:cxn modelId="{7342DC98-6593-45FB-BEF6-36BB73B11D0F}" srcId="{F72C9C6D-6A51-4247-87A4-1575277B074F}" destId="{218221A9-4C38-4F17-9344-04F7516440AE}" srcOrd="1" destOrd="0" parTransId="{E5A5589F-096F-4E3E-A1BC-D49273B72AB3}" sibTransId="{657C3D9B-04F0-4444-8786-4E19562DC442}"/>
    <dgm:cxn modelId="{0E446707-9453-4FD4-BC78-351F1BEE3AFF}" srcId="{F72C9C6D-6A51-4247-87A4-1575277B074F}" destId="{47DE6AAF-E77F-41E5-887E-2B7590088927}" srcOrd="2" destOrd="0" parTransId="{67AA7693-4FDD-4AA4-B51C-652E8B28A79E}" sibTransId="{D78296D0-EE61-4F7A-BB83-B29F5D0FAF2E}"/>
    <dgm:cxn modelId="{713306CB-468E-4812-B3B1-439674F479A6}" type="presOf" srcId="{47DE6AAF-E77F-41E5-887E-2B7590088927}" destId="{B6324098-4C94-444C-ACA4-D91C5374D090}" srcOrd="1" destOrd="0" presId="urn:microsoft.com/office/officeart/2005/8/layout/list1"/>
    <dgm:cxn modelId="{579D5F38-81BC-4699-B56D-9981F3C40CA6}" type="presOf" srcId="{218221A9-4C38-4F17-9344-04F7516440AE}" destId="{26F08A94-15C6-481E-9154-B20A5FEF7382}" srcOrd="1" destOrd="0" presId="urn:microsoft.com/office/officeart/2005/8/layout/list1"/>
    <dgm:cxn modelId="{DDA24827-781D-420A-805A-95362DA8B5C9}" srcId="{9627A623-F456-49E6-9CEE-DAA3672B5407}" destId="{D4C136E3-2B52-41D4-B355-0A631098C734}" srcOrd="0" destOrd="0" parTransId="{CAAEC522-1EE6-477C-9315-13D95161B2C6}" sibTransId="{542ED1C8-C58B-46C1-8B4B-217383B74ED8}"/>
    <dgm:cxn modelId="{4DC3ABC9-4AE0-4CD6-B42B-F5BC6DDBEC7C}" type="presOf" srcId="{F72C9C6D-6A51-4247-87A4-1575277B074F}" destId="{4EDB460E-EA2F-4B80-AEEC-65936D828CCA}" srcOrd="0" destOrd="0" presId="urn:microsoft.com/office/officeart/2005/8/layout/list1"/>
    <dgm:cxn modelId="{71DF07B3-AE25-4AEC-96D6-5B63FA72AFB7}" type="presOf" srcId="{9627A623-F456-49E6-9CEE-DAA3672B5407}" destId="{E7FC8D2D-AAE0-49BA-AE07-D93E3B7B6599}" srcOrd="0" destOrd="0" presId="urn:microsoft.com/office/officeart/2005/8/layout/list1"/>
    <dgm:cxn modelId="{0C0ED10C-1F96-4076-ABA6-3A902652D14E}" type="presOf" srcId="{9627A623-F456-49E6-9CEE-DAA3672B5407}" destId="{F8FFED77-E205-4786-9C92-75818F45B3C3}" srcOrd="1" destOrd="0" presId="urn:microsoft.com/office/officeart/2005/8/layout/list1"/>
    <dgm:cxn modelId="{CD932D36-ABBF-4337-950C-C43E95D7B95B}" srcId="{F72C9C6D-6A51-4247-87A4-1575277B074F}" destId="{9627A623-F456-49E6-9CEE-DAA3672B5407}" srcOrd="0" destOrd="0" parTransId="{43C58825-5F4F-41D0-8178-5355F73EDE80}" sibTransId="{56A9D455-555B-45DB-96CC-EC3F93F05754}"/>
    <dgm:cxn modelId="{DE170D97-0691-4F7C-8B34-394A6F5C5F7C}" type="presOf" srcId="{D4C136E3-2B52-41D4-B355-0A631098C734}" destId="{3F006C1C-44CC-40A3-93A0-4C77B17DE774}" srcOrd="0" destOrd="0" presId="urn:microsoft.com/office/officeart/2005/8/layout/list1"/>
    <dgm:cxn modelId="{C7EF3735-0938-4F69-9501-3A834984B892}" type="presOf" srcId="{47DE6AAF-E77F-41E5-887E-2B7590088927}" destId="{537D21AA-C489-45EE-A8B2-F1889B87C301}" srcOrd="0" destOrd="0" presId="urn:microsoft.com/office/officeart/2005/8/layout/list1"/>
    <dgm:cxn modelId="{12E40ED8-7D64-4DCF-B5C1-0400E141B7FD}" type="presParOf" srcId="{4EDB460E-EA2F-4B80-AEEC-65936D828CCA}" destId="{A43CDFDD-DB88-40D3-B31F-08B0A5D02257}" srcOrd="0" destOrd="0" presId="urn:microsoft.com/office/officeart/2005/8/layout/list1"/>
    <dgm:cxn modelId="{A9272BD0-23C2-467A-94F3-2674EF738AE2}" type="presParOf" srcId="{A43CDFDD-DB88-40D3-B31F-08B0A5D02257}" destId="{E7FC8D2D-AAE0-49BA-AE07-D93E3B7B6599}" srcOrd="0" destOrd="0" presId="urn:microsoft.com/office/officeart/2005/8/layout/list1"/>
    <dgm:cxn modelId="{BF8EECF7-BFBD-45D2-9E5F-AE787CD85DD3}" type="presParOf" srcId="{A43CDFDD-DB88-40D3-B31F-08B0A5D02257}" destId="{F8FFED77-E205-4786-9C92-75818F45B3C3}" srcOrd="1" destOrd="0" presId="urn:microsoft.com/office/officeart/2005/8/layout/list1"/>
    <dgm:cxn modelId="{DE1AB467-24FA-4FA0-9973-DB13ACB357B9}" type="presParOf" srcId="{4EDB460E-EA2F-4B80-AEEC-65936D828CCA}" destId="{75FCF280-A800-4A52-9348-48B5CE864AA0}" srcOrd="1" destOrd="0" presId="urn:microsoft.com/office/officeart/2005/8/layout/list1"/>
    <dgm:cxn modelId="{3DFC5054-BF96-4739-904A-02C59DE7C355}" type="presParOf" srcId="{4EDB460E-EA2F-4B80-AEEC-65936D828CCA}" destId="{3F006C1C-44CC-40A3-93A0-4C77B17DE774}" srcOrd="2" destOrd="0" presId="urn:microsoft.com/office/officeart/2005/8/layout/list1"/>
    <dgm:cxn modelId="{42EDAC61-FAE7-45CB-BF2D-DB9523C38066}" type="presParOf" srcId="{4EDB460E-EA2F-4B80-AEEC-65936D828CCA}" destId="{DB434631-6144-4228-8D06-27AB84B1D686}" srcOrd="3" destOrd="0" presId="urn:microsoft.com/office/officeart/2005/8/layout/list1"/>
    <dgm:cxn modelId="{3EE2021B-0D21-4535-8E54-7FDE7596EAC6}" type="presParOf" srcId="{4EDB460E-EA2F-4B80-AEEC-65936D828CCA}" destId="{A0BDE4B3-C4CF-48C6-9A36-500B2C3489D7}" srcOrd="4" destOrd="0" presId="urn:microsoft.com/office/officeart/2005/8/layout/list1"/>
    <dgm:cxn modelId="{EC57E37B-2B8A-49AC-B7AD-514AE298F3E1}" type="presParOf" srcId="{A0BDE4B3-C4CF-48C6-9A36-500B2C3489D7}" destId="{A8C73946-C8F9-4786-96E6-D3060C361670}" srcOrd="0" destOrd="0" presId="urn:microsoft.com/office/officeart/2005/8/layout/list1"/>
    <dgm:cxn modelId="{94F809BC-CC50-403B-8AD9-FCA99DA00925}" type="presParOf" srcId="{A0BDE4B3-C4CF-48C6-9A36-500B2C3489D7}" destId="{26F08A94-15C6-481E-9154-B20A5FEF7382}" srcOrd="1" destOrd="0" presId="urn:microsoft.com/office/officeart/2005/8/layout/list1"/>
    <dgm:cxn modelId="{588C1DF2-18BE-4C50-8C5C-0F8119C99C76}" type="presParOf" srcId="{4EDB460E-EA2F-4B80-AEEC-65936D828CCA}" destId="{01F7E01B-2FE7-4714-993D-04B86A559172}" srcOrd="5" destOrd="0" presId="urn:microsoft.com/office/officeart/2005/8/layout/list1"/>
    <dgm:cxn modelId="{B9C8E2C3-70C8-4F90-BEC8-40E93230A244}" type="presParOf" srcId="{4EDB460E-EA2F-4B80-AEEC-65936D828CCA}" destId="{82E27E00-3670-49D0-864C-CE6F328784BA}" srcOrd="6" destOrd="0" presId="urn:microsoft.com/office/officeart/2005/8/layout/list1"/>
    <dgm:cxn modelId="{8DA1A610-8B8D-4D90-B12A-A773E815333F}" type="presParOf" srcId="{4EDB460E-EA2F-4B80-AEEC-65936D828CCA}" destId="{4FBEA8CE-36EC-4653-AD90-08F2B7C28F2F}" srcOrd="7" destOrd="0" presId="urn:microsoft.com/office/officeart/2005/8/layout/list1"/>
    <dgm:cxn modelId="{7E5576B9-813D-452F-A560-9A220E9E3820}" type="presParOf" srcId="{4EDB460E-EA2F-4B80-AEEC-65936D828CCA}" destId="{AB243640-CBD1-43F3-9550-87CD853188CF}" srcOrd="8" destOrd="0" presId="urn:microsoft.com/office/officeart/2005/8/layout/list1"/>
    <dgm:cxn modelId="{382EEFBF-8965-4A36-9027-D66851373A5C}" type="presParOf" srcId="{AB243640-CBD1-43F3-9550-87CD853188CF}" destId="{537D21AA-C489-45EE-A8B2-F1889B87C301}" srcOrd="0" destOrd="0" presId="urn:microsoft.com/office/officeart/2005/8/layout/list1"/>
    <dgm:cxn modelId="{935523B6-326E-4CAE-A0D4-EA3A2F6D4CFB}" type="presParOf" srcId="{AB243640-CBD1-43F3-9550-87CD853188CF}" destId="{B6324098-4C94-444C-ACA4-D91C5374D090}" srcOrd="1" destOrd="0" presId="urn:microsoft.com/office/officeart/2005/8/layout/list1"/>
    <dgm:cxn modelId="{4FDE07A9-998C-4331-A717-4182CAA4EB03}" type="presParOf" srcId="{4EDB460E-EA2F-4B80-AEEC-65936D828CCA}" destId="{A0859D56-97BB-4716-9C87-9D28D85A49EB}" srcOrd="9" destOrd="0" presId="urn:microsoft.com/office/officeart/2005/8/layout/list1"/>
    <dgm:cxn modelId="{BDC073DC-7848-4C74-A132-FC80C0FCCE81}" type="presParOf" srcId="{4EDB460E-EA2F-4B80-AEEC-65936D828CCA}" destId="{68FB6DFD-8703-4046-9703-C2FCDB4EF6B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104,4 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7D40F476-0546-4DC1-BB6A-4F8DD0F3633C}">
      <dgm:prSet phldrT="[Текст]" custT="1"/>
      <dgm:spPr>
        <a:solidFill>
          <a:srgbClr val="3333FF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7114,5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26885" custLinFactNeighborX="-14335" custLinFactNeighborY="-15752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63702" custScaleY="60251" custLinFactNeighborX="-26537" custLinFactNeighborY="6234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C07F61-A2C9-46AE-BEA1-5504A09F4728}" type="presOf" srcId="{7D40F476-0546-4DC1-BB6A-4F8DD0F3633C}" destId="{780274D5-3C8B-4693-9DBA-38420241D3FC}" srcOrd="0" destOrd="0" presId="urn:microsoft.com/office/officeart/2005/8/layout/venn1"/>
    <dgm:cxn modelId="{FCBAC865-B3D2-49EB-B45D-FF7C4D3FAA7D}" type="presOf" srcId="{DBFC0E42-52C3-41AC-9D55-3ACB6CC85CB4}" destId="{8C300156-AF83-44F4-9572-C69CB6AE81BB}" srcOrd="1" destOrd="0" presId="urn:microsoft.com/office/officeart/2005/8/layout/venn1"/>
    <dgm:cxn modelId="{0F4DFD03-C92A-497A-A54F-E39B1D555DAE}" type="presOf" srcId="{517D4731-E778-4229-ADC1-3054A5537D2B}" destId="{0CCA2EBD-E007-40E2-BC0A-B9FC89413435}" srcOrd="0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85A324B6-1158-4DC0-8CC4-3B668C7971CA}" type="presOf" srcId="{DBFC0E42-52C3-41AC-9D55-3ACB6CC85CB4}" destId="{E30DA2D8-C1F0-4BB3-8F56-836B6D54BAEA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C86E4417-5D2F-4BA9-9C53-2B481ACA64FF}" type="presOf" srcId="{7D40F476-0546-4DC1-BB6A-4F8DD0F3633C}" destId="{13135B4C-4AC9-43E6-AF2F-D7E23FABF6CB}" srcOrd="1" destOrd="0" presId="urn:microsoft.com/office/officeart/2005/8/layout/venn1"/>
    <dgm:cxn modelId="{EA69DE2F-2374-4745-9996-C3B85421C017}" type="presParOf" srcId="{0CCA2EBD-E007-40E2-BC0A-B9FC89413435}" destId="{780274D5-3C8B-4693-9DBA-38420241D3FC}" srcOrd="0" destOrd="0" presId="urn:microsoft.com/office/officeart/2005/8/layout/venn1"/>
    <dgm:cxn modelId="{6BE8790F-0787-46BA-A0BB-0F37B43B9E0B}" type="presParOf" srcId="{0CCA2EBD-E007-40E2-BC0A-B9FC89413435}" destId="{13135B4C-4AC9-43E6-AF2F-D7E23FABF6CB}" srcOrd="1" destOrd="0" presId="urn:microsoft.com/office/officeart/2005/8/layout/venn1"/>
    <dgm:cxn modelId="{C327F429-274C-4F32-AA13-8611E7B59389}" type="presParOf" srcId="{0CCA2EBD-E007-40E2-BC0A-B9FC89413435}" destId="{E30DA2D8-C1F0-4BB3-8F56-836B6D54BAEA}" srcOrd="2" destOrd="0" presId="urn:microsoft.com/office/officeart/2005/8/layout/venn1"/>
    <dgm:cxn modelId="{2BEF5D55-5629-4E19-891F-C7C5E49C7E17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06C1C-44CC-40A3-93A0-4C77B17DE774}">
      <dsp:nvSpPr>
        <dsp:cNvPr id="0" name=""/>
        <dsp:cNvSpPr/>
      </dsp:nvSpPr>
      <dsp:spPr>
        <a:xfrm>
          <a:off x="0" y="500775"/>
          <a:ext cx="8280920" cy="87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691" tIns="728980" rIns="64269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>
        <a:off x="0" y="500775"/>
        <a:ext cx="8280920" cy="870675"/>
      </dsp:txXfrm>
    </dsp:sp>
    <dsp:sp modelId="{F8FFED77-E205-4786-9C92-75818F45B3C3}">
      <dsp:nvSpPr>
        <dsp:cNvPr id="0" name=""/>
        <dsp:cNvSpPr/>
      </dsp:nvSpPr>
      <dsp:spPr>
        <a:xfrm>
          <a:off x="0" y="341102"/>
          <a:ext cx="2289326" cy="101289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solidFill>
            <a:srgbClr val="FFFF99"/>
          </a:solidFill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Составление проекта бюджета</a:t>
          </a:r>
          <a:endParaRPr lang="ru-RU" sz="2000" b="0" kern="1200" dirty="0">
            <a:solidFill>
              <a:schemeClr val="accent3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446" y="390548"/>
        <a:ext cx="2190434" cy="914005"/>
      </dsp:txXfrm>
    </dsp:sp>
    <dsp:sp modelId="{82E27E00-3670-49D0-864C-CE6F328784BA}">
      <dsp:nvSpPr>
        <dsp:cNvPr id="0" name=""/>
        <dsp:cNvSpPr/>
      </dsp:nvSpPr>
      <dsp:spPr>
        <a:xfrm>
          <a:off x="0" y="2084910"/>
          <a:ext cx="8280920" cy="12438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419932"/>
              <a:satOff val="22824"/>
              <a:lumOff val="-4216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F08A94-15C6-481E-9154-B20A5FEF7382}">
      <dsp:nvSpPr>
        <dsp:cNvPr id="0" name=""/>
        <dsp:cNvSpPr/>
      </dsp:nvSpPr>
      <dsp:spPr>
        <a:xfrm>
          <a:off x="0" y="2160241"/>
          <a:ext cx="2289326" cy="1012897"/>
        </a:xfrm>
        <a:prstGeom prst="roundRect">
          <a:avLst/>
        </a:prstGeom>
        <a:gradFill rotWithShape="0">
          <a:gsLst>
            <a:gs pos="0">
              <a:schemeClr val="accent5">
                <a:hueOff val="-419932"/>
                <a:satOff val="22824"/>
                <a:lumOff val="-4216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419932"/>
                <a:satOff val="22824"/>
                <a:lumOff val="-4216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419932"/>
                <a:satOff val="22824"/>
                <a:lumOff val="-4216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419932"/>
                <a:satOff val="22824"/>
                <a:lumOff val="-4216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Рассмотрение проекта бюджета</a:t>
          </a:r>
          <a:endParaRPr lang="ru-RU" sz="2000" kern="1200" dirty="0"/>
        </a:p>
      </dsp:txBody>
      <dsp:txXfrm>
        <a:off x="49446" y="2209687"/>
        <a:ext cx="2190434" cy="914005"/>
      </dsp:txXfrm>
    </dsp:sp>
    <dsp:sp modelId="{68FB6DFD-8703-4046-9703-C2FCDB4EF6BF}">
      <dsp:nvSpPr>
        <dsp:cNvPr id="0" name=""/>
        <dsp:cNvSpPr/>
      </dsp:nvSpPr>
      <dsp:spPr>
        <a:xfrm>
          <a:off x="0" y="4046707"/>
          <a:ext cx="8280920" cy="12256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839864"/>
              <a:satOff val="45647"/>
              <a:lumOff val="-8432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324098-4C94-444C-ACA4-D91C5374D090}">
      <dsp:nvSpPr>
        <dsp:cNvPr id="0" name=""/>
        <dsp:cNvSpPr/>
      </dsp:nvSpPr>
      <dsp:spPr>
        <a:xfrm>
          <a:off x="36510" y="4110898"/>
          <a:ext cx="2289326" cy="1012897"/>
        </a:xfrm>
        <a:prstGeom prst="roundRect">
          <a:avLst/>
        </a:prstGeom>
        <a:gradFill rotWithShape="0">
          <a:gsLst>
            <a:gs pos="0">
              <a:schemeClr val="accent5">
                <a:hueOff val="-839864"/>
                <a:satOff val="45647"/>
                <a:lumOff val="-8432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839864"/>
                <a:satOff val="45647"/>
                <a:lumOff val="-8432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839864"/>
                <a:satOff val="45647"/>
                <a:lumOff val="-8432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839864"/>
                <a:satOff val="45647"/>
                <a:lumOff val="-8432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Утверждение проекта бюджета</a:t>
          </a:r>
          <a:endParaRPr lang="ru-RU" sz="2000" kern="1200" dirty="0"/>
        </a:p>
      </dsp:txBody>
      <dsp:txXfrm>
        <a:off x="85956" y="4160344"/>
        <a:ext cx="2190434" cy="9140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0" y="0"/>
          <a:ext cx="2970181" cy="2736306"/>
        </a:xfrm>
        <a:prstGeom prst="ellipse">
          <a:avLst/>
        </a:prstGeom>
        <a:solidFill>
          <a:srgbClr val="3333FF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7114,5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4755" y="322669"/>
        <a:ext cx="1712537" cy="2090967"/>
      </dsp:txXfrm>
    </dsp:sp>
    <dsp:sp modelId="{E30DA2D8-C1F0-4BB3-8F56-836B6D54BAEA}">
      <dsp:nvSpPr>
        <dsp:cNvPr id="0" name=""/>
        <dsp:cNvSpPr/>
      </dsp:nvSpPr>
      <dsp:spPr>
        <a:xfrm>
          <a:off x="1859897" y="1972336"/>
          <a:ext cx="1373749" cy="1299327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104,4 тыс. рублей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49745" y="2125554"/>
        <a:ext cx="792071" cy="992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6D3CCD3-298C-43FA-BDA8-1E63DF58C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002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73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9144000" cy="609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AA8BC">
              <a:alpha val="38823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6" name="Freeform 4"/>
          <p:cNvSpPr>
            <a:spLocks/>
          </p:cNvSpPr>
          <p:nvPr userDrawn="1"/>
        </p:nvSpPr>
        <p:spPr bwMode="auto">
          <a:xfrm>
            <a:off x="-12700" y="4010025"/>
            <a:ext cx="9182100" cy="2892425"/>
          </a:xfrm>
          <a:custGeom>
            <a:avLst/>
            <a:gdLst>
              <a:gd name="T0" fmla="*/ 2147483647 w 5784"/>
              <a:gd name="T1" fmla="*/ 0 h 1822"/>
              <a:gd name="T2" fmla="*/ 2147483647 w 5784"/>
              <a:gd name="T3" fmla="*/ 2147483647 h 1822"/>
              <a:gd name="T4" fmla="*/ 0 w 5784"/>
              <a:gd name="T5" fmla="*/ 2147483647 h 1822"/>
              <a:gd name="T6" fmla="*/ 2147483647 w 5784"/>
              <a:gd name="T7" fmla="*/ 2147483647 h 1822"/>
              <a:gd name="T8" fmla="*/ 2147483647 w 5784"/>
              <a:gd name="T9" fmla="*/ 2147483647 h 1822"/>
              <a:gd name="T10" fmla="*/ 2147483647 w 5784"/>
              <a:gd name="T11" fmla="*/ 0 h 18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84" h="1822">
                <a:moveTo>
                  <a:pt x="5760" y="0"/>
                </a:moveTo>
                <a:cubicBezTo>
                  <a:pt x="5521" y="312"/>
                  <a:pt x="4917" y="913"/>
                  <a:pt x="3947" y="1165"/>
                </a:cubicBezTo>
                <a:cubicBezTo>
                  <a:pt x="2981" y="1415"/>
                  <a:pt x="1023" y="1506"/>
                  <a:pt x="0" y="1470"/>
                </a:cubicBezTo>
                <a:cubicBezTo>
                  <a:pt x="0" y="1606"/>
                  <a:pt x="14" y="1822"/>
                  <a:pt x="16" y="1794"/>
                </a:cubicBezTo>
                <a:cubicBezTo>
                  <a:pt x="1818" y="1819"/>
                  <a:pt x="4180" y="1803"/>
                  <a:pt x="5784" y="1802"/>
                </a:cubicBezTo>
                <a:cubicBezTo>
                  <a:pt x="5776" y="989"/>
                  <a:pt x="5763" y="370"/>
                  <a:pt x="5760" y="0"/>
                </a:cubicBezTo>
                <a:close/>
              </a:path>
            </a:pathLst>
          </a:custGeom>
          <a:gradFill rotWithShape="1">
            <a:gsLst>
              <a:gs pos="0">
                <a:srgbClr val="6197AF">
                  <a:alpha val="57999"/>
                </a:srgbClr>
              </a:gs>
              <a:gs pos="100000">
                <a:srgbClr val="1A708E"/>
              </a:gs>
            </a:gsLst>
            <a:lin ang="0" scaled="1"/>
          </a:gradFill>
          <a:ln>
            <a:noFill/>
          </a:ln>
          <a:effectLst>
            <a:outerShdw dist="107763" dir="13500000" algn="ctr" rotWithShape="0">
              <a:srgbClr val="C2D7E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Freeform 5"/>
          <p:cNvSpPr>
            <a:spLocks/>
          </p:cNvSpPr>
          <p:nvPr userDrawn="1"/>
        </p:nvSpPr>
        <p:spPr bwMode="auto">
          <a:xfrm>
            <a:off x="-25400" y="-39688"/>
            <a:ext cx="9185275" cy="2181226"/>
          </a:xfrm>
          <a:custGeom>
            <a:avLst/>
            <a:gdLst>
              <a:gd name="T0" fmla="*/ 2147483647 w 5786"/>
              <a:gd name="T1" fmla="*/ 2147483647 h 1374"/>
              <a:gd name="T2" fmla="*/ 2147483647 w 5786"/>
              <a:gd name="T3" fmla="*/ 2147483647 h 1374"/>
              <a:gd name="T4" fmla="*/ 2147483647 w 5786"/>
              <a:gd name="T5" fmla="*/ 2147483647 h 1374"/>
              <a:gd name="T6" fmla="*/ 2147483647 w 5786"/>
              <a:gd name="T7" fmla="*/ 2147483647 h 1374"/>
              <a:gd name="T8" fmla="*/ 0 w 5786"/>
              <a:gd name="T9" fmla="*/ 0 h 1374"/>
              <a:gd name="T10" fmla="*/ 2147483647 w 5786"/>
              <a:gd name="T11" fmla="*/ 2147483647 h 13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86" h="1374">
                <a:moveTo>
                  <a:pt x="8" y="1374"/>
                </a:moveTo>
                <a:cubicBezTo>
                  <a:pt x="246" y="1148"/>
                  <a:pt x="942" y="721"/>
                  <a:pt x="1912" y="538"/>
                </a:cubicBezTo>
                <a:cubicBezTo>
                  <a:pt x="2879" y="356"/>
                  <a:pt x="4761" y="262"/>
                  <a:pt x="5784" y="288"/>
                </a:cubicBezTo>
                <a:cubicBezTo>
                  <a:pt x="5784" y="190"/>
                  <a:pt x="5786" y="5"/>
                  <a:pt x="5784" y="25"/>
                </a:cubicBezTo>
                <a:cubicBezTo>
                  <a:pt x="5784" y="25"/>
                  <a:pt x="2926" y="12"/>
                  <a:pt x="0" y="0"/>
                </a:cubicBezTo>
                <a:cubicBezTo>
                  <a:pt x="9" y="620"/>
                  <a:pt x="3" y="1099"/>
                  <a:pt x="8" y="1374"/>
                </a:cubicBezTo>
                <a:close/>
              </a:path>
            </a:pathLst>
          </a:custGeom>
          <a:gradFill rotWithShape="1">
            <a:gsLst>
              <a:gs pos="0">
                <a:srgbClr val="1A708E"/>
              </a:gs>
              <a:gs pos="100000">
                <a:srgbClr val="6197AF">
                  <a:alpha val="57999"/>
                </a:srgbClr>
              </a:gs>
            </a:gsLst>
            <a:lin ang="0" scaled="1"/>
          </a:gradFill>
          <a:ln>
            <a:noFill/>
          </a:ln>
          <a:effectLst>
            <a:outerShdw dist="107763" dir="2700000" algn="ctr" rotWithShape="0">
              <a:srgbClr val="C2D7E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8" name="Picture 8" descr="Карта области4"/>
          <p:cNvPicPr>
            <a:picLocks noChangeAspect="1" noChangeArrowheads="1"/>
          </p:cNvPicPr>
          <p:nvPr userDrawn="1"/>
        </p:nvPicPr>
        <p:blipFill>
          <a:blip r:embed="rId3">
            <a:lum bright="54000" contrast="-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88913"/>
            <a:ext cx="4564062" cy="649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6451600"/>
            <a:ext cx="6400800" cy="406400"/>
          </a:xfrm>
          <a:extLst/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462213" y="2374900"/>
            <a:ext cx="6408737" cy="1470025"/>
          </a:xfrm>
          <a:effectLst>
            <a:outerShdw dist="35921" dir="2700000" algn="ctr" rotWithShape="0">
              <a:srgbClr val="3C5F74"/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85445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CBEBA-1EF7-4491-95E2-F7F73605A3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854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5F4F9-3633-49ED-BEE6-FC758FF41A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1332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F4A73-C3E0-4688-A99D-AA24FA98E5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9138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22842-2D6D-41A2-BAE4-D97777A75D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7851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Picture 10" descr="73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9144000" cy="609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AA8BC">
              <a:alpha val="38823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7" name="Freeform 4"/>
          <p:cNvSpPr>
            <a:spLocks/>
          </p:cNvSpPr>
          <p:nvPr userDrawn="1"/>
        </p:nvSpPr>
        <p:spPr bwMode="auto">
          <a:xfrm>
            <a:off x="-12700" y="4010025"/>
            <a:ext cx="9182100" cy="2892425"/>
          </a:xfrm>
          <a:custGeom>
            <a:avLst/>
            <a:gdLst>
              <a:gd name="T0" fmla="*/ 2147483647 w 5784"/>
              <a:gd name="T1" fmla="*/ 0 h 1822"/>
              <a:gd name="T2" fmla="*/ 2147483647 w 5784"/>
              <a:gd name="T3" fmla="*/ 2147483647 h 1822"/>
              <a:gd name="T4" fmla="*/ 0 w 5784"/>
              <a:gd name="T5" fmla="*/ 2147483647 h 1822"/>
              <a:gd name="T6" fmla="*/ 2147483647 w 5784"/>
              <a:gd name="T7" fmla="*/ 2147483647 h 1822"/>
              <a:gd name="T8" fmla="*/ 2147483647 w 5784"/>
              <a:gd name="T9" fmla="*/ 2147483647 h 1822"/>
              <a:gd name="T10" fmla="*/ 2147483647 w 5784"/>
              <a:gd name="T11" fmla="*/ 0 h 18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84" h="1822">
                <a:moveTo>
                  <a:pt x="5760" y="0"/>
                </a:moveTo>
                <a:cubicBezTo>
                  <a:pt x="5521" y="312"/>
                  <a:pt x="4917" y="913"/>
                  <a:pt x="3947" y="1165"/>
                </a:cubicBezTo>
                <a:cubicBezTo>
                  <a:pt x="2981" y="1415"/>
                  <a:pt x="1023" y="1506"/>
                  <a:pt x="0" y="1470"/>
                </a:cubicBezTo>
                <a:cubicBezTo>
                  <a:pt x="0" y="1606"/>
                  <a:pt x="14" y="1822"/>
                  <a:pt x="16" y="1794"/>
                </a:cubicBezTo>
                <a:cubicBezTo>
                  <a:pt x="1818" y="1819"/>
                  <a:pt x="4180" y="1803"/>
                  <a:pt x="5784" y="1802"/>
                </a:cubicBezTo>
                <a:cubicBezTo>
                  <a:pt x="5776" y="989"/>
                  <a:pt x="5763" y="370"/>
                  <a:pt x="5760" y="0"/>
                </a:cubicBezTo>
                <a:close/>
              </a:path>
            </a:pathLst>
          </a:custGeom>
          <a:gradFill rotWithShape="1">
            <a:gsLst>
              <a:gs pos="0">
                <a:srgbClr val="6197AF">
                  <a:alpha val="57999"/>
                </a:srgbClr>
              </a:gs>
              <a:gs pos="100000">
                <a:srgbClr val="1A708E"/>
              </a:gs>
            </a:gsLst>
            <a:lin ang="0" scaled="1"/>
          </a:gradFill>
          <a:ln>
            <a:noFill/>
          </a:ln>
          <a:effectLst>
            <a:outerShdw dist="107763" dir="13500000" algn="ctr" rotWithShape="0">
              <a:srgbClr val="C2D7E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Freeform 5"/>
          <p:cNvSpPr>
            <a:spLocks/>
          </p:cNvSpPr>
          <p:nvPr userDrawn="1"/>
        </p:nvSpPr>
        <p:spPr bwMode="auto">
          <a:xfrm>
            <a:off x="-25400" y="-39688"/>
            <a:ext cx="9185275" cy="2181226"/>
          </a:xfrm>
          <a:custGeom>
            <a:avLst/>
            <a:gdLst>
              <a:gd name="T0" fmla="*/ 2147483647 w 5786"/>
              <a:gd name="T1" fmla="*/ 2147483647 h 1374"/>
              <a:gd name="T2" fmla="*/ 2147483647 w 5786"/>
              <a:gd name="T3" fmla="*/ 2147483647 h 1374"/>
              <a:gd name="T4" fmla="*/ 2147483647 w 5786"/>
              <a:gd name="T5" fmla="*/ 2147483647 h 1374"/>
              <a:gd name="T6" fmla="*/ 2147483647 w 5786"/>
              <a:gd name="T7" fmla="*/ 2147483647 h 1374"/>
              <a:gd name="T8" fmla="*/ 0 w 5786"/>
              <a:gd name="T9" fmla="*/ 0 h 1374"/>
              <a:gd name="T10" fmla="*/ 2147483647 w 5786"/>
              <a:gd name="T11" fmla="*/ 2147483647 h 13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86" h="1374">
                <a:moveTo>
                  <a:pt x="8" y="1374"/>
                </a:moveTo>
                <a:cubicBezTo>
                  <a:pt x="246" y="1148"/>
                  <a:pt x="942" y="721"/>
                  <a:pt x="1912" y="538"/>
                </a:cubicBezTo>
                <a:cubicBezTo>
                  <a:pt x="2879" y="356"/>
                  <a:pt x="4761" y="262"/>
                  <a:pt x="5784" y="288"/>
                </a:cubicBezTo>
                <a:cubicBezTo>
                  <a:pt x="5784" y="190"/>
                  <a:pt x="5786" y="5"/>
                  <a:pt x="5784" y="25"/>
                </a:cubicBezTo>
                <a:cubicBezTo>
                  <a:pt x="5784" y="25"/>
                  <a:pt x="2926" y="12"/>
                  <a:pt x="0" y="0"/>
                </a:cubicBezTo>
                <a:cubicBezTo>
                  <a:pt x="9" y="620"/>
                  <a:pt x="3" y="1099"/>
                  <a:pt x="8" y="1374"/>
                </a:cubicBezTo>
                <a:close/>
              </a:path>
            </a:pathLst>
          </a:custGeom>
          <a:gradFill rotWithShape="1">
            <a:gsLst>
              <a:gs pos="0">
                <a:srgbClr val="1A708E"/>
              </a:gs>
              <a:gs pos="100000">
                <a:srgbClr val="6197AF">
                  <a:alpha val="57999"/>
                </a:srgbClr>
              </a:gs>
            </a:gsLst>
            <a:lin ang="0" scaled="1"/>
          </a:gradFill>
          <a:ln>
            <a:noFill/>
          </a:ln>
          <a:effectLst>
            <a:outerShdw dist="107763" dir="2700000" algn="ctr" rotWithShape="0">
              <a:srgbClr val="C2D7E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8" descr="Карта области4"/>
          <p:cNvPicPr>
            <a:picLocks noChangeAspect="1" noChangeArrowheads="1"/>
          </p:cNvPicPr>
          <p:nvPr userDrawn="1"/>
        </p:nvPicPr>
        <p:blipFill>
          <a:blip r:embed="rId3">
            <a:lum bright="54000" contrast="-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88913"/>
            <a:ext cx="4564062" cy="649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C1EF7-F4B7-4A84-91F8-63DF5FA6B074}" type="datetimeFigureOut">
              <a:rPr lang="en-US"/>
              <a:pPr>
                <a:defRPr/>
              </a:pPr>
              <a:t>1/24/2020</a:t>
            </a:fld>
            <a:endParaRPr lang="en-US"/>
          </a:p>
        </p:txBody>
      </p:sp>
      <p:sp>
        <p:nvSpPr>
          <p:cNvPr id="1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A9217-2933-493F-BD25-4EAB01BFC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96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B667A-5E92-4376-9394-0D9EA6811D85}" type="datetimeFigureOut">
              <a:rPr lang="en-US"/>
              <a:pPr>
                <a:defRPr/>
              </a:pPr>
              <a:t>1/24/2020</a:t>
            </a:fld>
            <a:endParaRPr lang="en-US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EE463-AE7A-4FB0-8357-911E0C1C1C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4513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2F81C-71D3-4E0D-A908-C62AD55BA29E}" type="datetimeFigureOut">
              <a:rPr lang="en-US"/>
              <a:pPr>
                <a:defRPr/>
              </a:pPr>
              <a:t>1/24/2020</a:t>
            </a:fld>
            <a:endParaRPr lang="en-US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B84AA-940C-4757-A6D8-DBBE7CFE77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455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67CEF-0CD0-4CF7-80AF-A5916A12F73D}" type="datetimeFigureOut">
              <a:rPr lang="en-US"/>
              <a:pPr>
                <a:defRPr/>
              </a:pPr>
              <a:t>1/24/2020</a:t>
            </a:fld>
            <a:endParaRPr lang="en-US" dirty="0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15371-354B-447A-8874-D162C07F0E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537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EA382-7854-4266-8877-DBC08CEBA610}" type="datetimeFigureOut">
              <a:rPr lang="en-US"/>
              <a:pPr>
                <a:defRPr/>
              </a:pPr>
              <a:t>1/24/2020</a:t>
            </a:fld>
            <a:endParaRPr lang="en-US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2EAF-2D67-4122-92DF-27AC790034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10758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F7862-24E2-4A5C-8D20-A59ED25FE8D5}" type="datetimeFigureOut">
              <a:rPr lang="en-US"/>
              <a:pPr>
                <a:defRPr/>
              </a:pPr>
              <a:t>1/24/2020</a:t>
            </a:fld>
            <a:endParaRPr lang="en-US" dirty="0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6FB25-D99C-455D-BC7C-1E761FB529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608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0AB26-887C-4C32-9E99-D7727F289F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3129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3A6F4-6727-4967-9489-50289404E5DD}" type="datetimeFigureOut">
              <a:rPr lang="en-US"/>
              <a:pPr>
                <a:defRPr/>
              </a:pPr>
              <a:t>1/24/2020</a:t>
            </a:fld>
            <a:endParaRPr lang="en-US" dirty="0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5B3A7-B1F2-4236-A26E-C02197052A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22431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70F54-FBFB-4694-8654-5B9B9245D708}" type="datetimeFigureOut">
              <a:rPr lang="en-US"/>
              <a:pPr>
                <a:defRPr/>
              </a:pPr>
              <a:t>1/24/2020</a:t>
            </a:fld>
            <a:endParaRPr lang="en-US" dirty="0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7D678-1481-4A4E-9D8C-55F707B507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53450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E025A-CE86-40A7-9D47-6DAF51D2797C}" type="datetimeFigureOut">
              <a:rPr lang="en-US"/>
              <a:pPr>
                <a:defRPr/>
              </a:pPr>
              <a:t>1/24/2020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96F00-9ADA-41CB-9C6E-76BF85FC6D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1474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D9170-138F-4030-BC0F-ED9CD25E4DB2}" type="datetimeFigureOut">
              <a:rPr lang="en-US"/>
              <a:pPr>
                <a:defRPr/>
              </a:pPr>
              <a:t>1/24/2020</a:t>
            </a:fld>
            <a:endParaRPr lang="en-US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3672D-5611-442E-98A0-D24624F056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7388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1C1E9-DB0C-41E9-91F8-F35B6B63F046}" type="datetimeFigureOut">
              <a:rPr lang="en-US"/>
              <a:pPr>
                <a:defRPr/>
              </a:pPr>
              <a:t>1/24/2020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E55FE-2F0B-406F-AEE9-6D8FD15706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7787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73E66-E2ED-4A35-94C6-AD0581E37A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576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B2BA3-14F0-4046-8422-611775B010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297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8E002-9A62-4BA1-B5F3-F53E4917FE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162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B61A1-F533-48FC-A3F9-1BA89B359A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692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647E3-CADB-463F-A34A-FC1B91ECEE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093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AB4D5-0902-42A2-B8A2-738599337A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190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8E8A3-0D5C-4A4E-A6F7-A041DF1F04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3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AA8BC">
              <a:alpha val="50980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27" name="Freeform 3"/>
          <p:cNvSpPr>
            <a:spLocks/>
          </p:cNvSpPr>
          <p:nvPr userDrawn="1"/>
        </p:nvSpPr>
        <p:spPr bwMode="auto">
          <a:xfrm>
            <a:off x="-36513" y="-26988"/>
            <a:ext cx="8353426" cy="6869113"/>
          </a:xfrm>
          <a:custGeom>
            <a:avLst/>
            <a:gdLst>
              <a:gd name="T0" fmla="*/ 2147483647 w 5381"/>
              <a:gd name="T1" fmla="*/ 2147483647 h 4327"/>
              <a:gd name="T2" fmla="*/ 2147483647 w 5381"/>
              <a:gd name="T3" fmla="*/ 2147483647 h 4327"/>
              <a:gd name="T4" fmla="*/ 2147483647 w 5381"/>
              <a:gd name="T5" fmla="*/ 2147483647 h 4327"/>
              <a:gd name="T6" fmla="*/ 2147483647 w 5381"/>
              <a:gd name="T7" fmla="*/ 2147483647 h 4327"/>
              <a:gd name="T8" fmla="*/ 0 w 5381"/>
              <a:gd name="T9" fmla="*/ 0 h 4327"/>
              <a:gd name="T10" fmla="*/ 2147483647 w 5381"/>
              <a:gd name="T11" fmla="*/ 2147483647 h 432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381" h="4327">
                <a:moveTo>
                  <a:pt x="4017" y="17"/>
                </a:moveTo>
                <a:cubicBezTo>
                  <a:pt x="4909" y="388"/>
                  <a:pt x="5372" y="1508"/>
                  <a:pt x="5351" y="2225"/>
                </a:cubicBezTo>
                <a:cubicBezTo>
                  <a:pt x="5381" y="2951"/>
                  <a:pt x="4783" y="3968"/>
                  <a:pt x="3892" y="4318"/>
                </a:cubicBezTo>
                <a:lnTo>
                  <a:pt x="4" y="4327"/>
                </a:lnTo>
                <a:lnTo>
                  <a:pt x="0" y="0"/>
                </a:lnTo>
                <a:lnTo>
                  <a:pt x="4017" y="17"/>
                </a:lnTo>
                <a:close/>
              </a:path>
            </a:pathLst>
          </a:custGeom>
          <a:gradFill rotWithShape="1">
            <a:gsLst>
              <a:gs pos="0">
                <a:srgbClr val="BDD3DD"/>
              </a:gs>
              <a:gs pos="50000">
                <a:srgbClr val="E4EDF1"/>
              </a:gs>
              <a:gs pos="100000">
                <a:srgbClr val="BDD3DD"/>
              </a:gs>
            </a:gsLst>
            <a:lin ang="5400000" scaled="1"/>
          </a:gradFill>
          <a:ln>
            <a:noFill/>
          </a:ln>
          <a:effectLst>
            <a:outerShdw dist="80322" dir="1106097" algn="ctr" rotWithShape="0">
              <a:srgbClr val="8EA8A7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" name="Freeform 4"/>
          <p:cNvSpPr>
            <a:spLocks/>
          </p:cNvSpPr>
          <p:nvPr userDrawn="1"/>
        </p:nvSpPr>
        <p:spPr bwMode="auto">
          <a:xfrm>
            <a:off x="-36513" y="4019550"/>
            <a:ext cx="9190038" cy="2951163"/>
          </a:xfrm>
          <a:custGeom>
            <a:avLst/>
            <a:gdLst>
              <a:gd name="T0" fmla="*/ 2147483647 w 6272"/>
              <a:gd name="T1" fmla="*/ 0 h 1859"/>
              <a:gd name="T2" fmla="*/ 2147483647 w 6272"/>
              <a:gd name="T3" fmla="*/ 2147483647 h 1859"/>
              <a:gd name="T4" fmla="*/ 2147483647 w 6272"/>
              <a:gd name="T5" fmla="*/ 2147483647 h 1859"/>
              <a:gd name="T6" fmla="*/ 2147483647 w 6272"/>
              <a:gd name="T7" fmla="*/ 2147483647 h 1859"/>
              <a:gd name="T8" fmla="*/ 2147483647 w 6272"/>
              <a:gd name="T9" fmla="*/ 2147483647 h 1859"/>
              <a:gd name="T10" fmla="*/ 2147483647 w 6272"/>
              <a:gd name="T11" fmla="*/ 0 h 185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72" h="1859">
                <a:moveTo>
                  <a:pt x="6252" y="0"/>
                </a:moveTo>
                <a:cubicBezTo>
                  <a:pt x="5993" y="312"/>
                  <a:pt x="5343" y="907"/>
                  <a:pt x="4292" y="1159"/>
                </a:cubicBezTo>
                <a:cubicBezTo>
                  <a:pt x="3246" y="1409"/>
                  <a:pt x="1125" y="1500"/>
                  <a:pt x="16" y="1464"/>
                </a:cubicBezTo>
                <a:cubicBezTo>
                  <a:pt x="16" y="1600"/>
                  <a:pt x="0" y="1859"/>
                  <a:pt x="2" y="1831"/>
                </a:cubicBezTo>
                <a:cubicBezTo>
                  <a:pt x="2" y="1831"/>
                  <a:pt x="3103" y="1790"/>
                  <a:pt x="6272" y="1808"/>
                </a:cubicBezTo>
                <a:cubicBezTo>
                  <a:pt x="6262" y="953"/>
                  <a:pt x="6256" y="379"/>
                  <a:pt x="6252" y="0"/>
                </a:cubicBezTo>
                <a:close/>
              </a:path>
            </a:pathLst>
          </a:custGeom>
          <a:solidFill>
            <a:srgbClr val="A6C4D2"/>
          </a:solidFill>
          <a:ln>
            <a:noFill/>
          </a:ln>
          <a:effectLst>
            <a:outerShdw dist="107763" dir="13500000" algn="ctr" rotWithShape="0">
              <a:srgbClr val="8EA8A7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Freeform 5"/>
          <p:cNvSpPr>
            <a:spLocks/>
          </p:cNvSpPr>
          <p:nvPr userDrawn="1"/>
        </p:nvSpPr>
        <p:spPr bwMode="auto">
          <a:xfrm>
            <a:off x="-47625" y="-33338"/>
            <a:ext cx="9190038" cy="1230313"/>
          </a:xfrm>
          <a:custGeom>
            <a:avLst/>
            <a:gdLst>
              <a:gd name="T0" fmla="*/ 2147483647 w 6272"/>
              <a:gd name="T1" fmla="*/ 2147483647 h 775"/>
              <a:gd name="T2" fmla="*/ 2147483647 w 6272"/>
              <a:gd name="T3" fmla="*/ 2147483647 h 775"/>
              <a:gd name="T4" fmla="*/ 2147483647 w 6272"/>
              <a:gd name="T5" fmla="*/ 2147483647 h 775"/>
              <a:gd name="T6" fmla="*/ 2147483647 w 6272"/>
              <a:gd name="T7" fmla="*/ 2147483647 h 775"/>
              <a:gd name="T8" fmla="*/ 2147483647 w 6272"/>
              <a:gd name="T9" fmla="*/ 2147483647 h 775"/>
              <a:gd name="T10" fmla="*/ 2147483647 w 6272"/>
              <a:gd name="T11" fmla="*/ 2147483647 h 7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72" h="775">
                <a:moveTo>
                  <a:pt x="5" y="775"/>
                </a:moveTo>
                <a:cubicBezTo>
                  <a:pt x="263" y="647"/>
                  <a:pt x="1003" y="398"/>
                  <a:pt x="2054" y="295"/>
                </a:cubicBezTo>
                <a:cubicBezTo>
                  <a:pt x="3102" y="192"/>
                  <a:pt x="5151" y="145"/>
                  <a:pt x="6260" y="160"/>
                </a:cubicBezTo>
                <a:cubicBezTo>
                  <a:pt x="6260" y="104"/>
                  <a:pt x="6272" y="0"/>
                  <a:pt x="6270" y="11"/>
                </a:cubicBezTo>
                <a:cubicBezTo>
                  <a:pt x="6270" y="11"/>
                  <a:pt x="3178" y="11"/>
                  <a:pt x="8" y="4"/>
                </a:cubicBezTo>
                <a:cubicBezTo>
                  <a:pt x="17" y="355"/>
                  <a:pt x="0" y="619"/>
                  <a:pt x="5" y="775"/>
                </a:cubicBezTo>
                <a:close/>
              </a:path>
            </a:pathLst>
          </a:custGeom>
          <a:solidFill>
            <a:srgbClr val="A6C4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802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C6284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6303320-B733-4FED-80E0-364C4163FA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8" r:id="rId1"/>
    <p:sldLayoutId id="2147485153" r:id="rId2"/>
    <p:sldLayoutId id="2147485154" r:id="rId3"/>
    <p:sldLayoutId id="2147485155" r:id="rId4"/>
    <p:sldLayoutId id="2147485156" r:id="rId5"/>
    <p:sldLayoutId id="2147485157" r:id="rId6"/>
    <p:sldLayoutId id="2147485158" r:id="rId7"/>
    <p:sldLayoutId id="2147485159" r:id="rId8"/>
    <p:sldLayoutId id="2147485160" r:id="rId9"/>
    <p:sldLayoutId id="2147485161" r:id="rId10"/>
    <p:sldLayoutId id="2147485162" r:id="rId11"/>
    <p:sldLayoutId id="2147485163" r:id="rId12"/>
    <p:sldLayoutId id="2147485164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3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69CCC4F-5206-42BE-B7A9-0020D4D0D33F}" type="datetimeFigureOut">
              <a:rPr lang="en-US"/>
              <a:pPr>
                <a:defRPr/>
              </a:pPr>
              <a:t>1/24/2020</a:t>
            </a:fld>
            <a:endParaRPr lang="en-US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C68C72D-A63E-4FA6-A6C7-2D120FC790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AA8BC">
              <a:alpha val="50980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065" name="Freeform 3"/>
          <p:cNvSpPr>
            <a:spLocks/>
          </p:cNvSpPr>
          <p:nvPr userDrawn="1"/>
        </p:nvSpPr>
        <p:spPr bwMode="auto">
          <a:xfrm>
            <a:off x="-36513" y="-26988"/>
            <a:ext cx="8353426" cy="6869113"/>
          </a:xfrm>
          <a:custGeom>
            <a:avLst/>
            <a:gdLst>
              <a:gd name="T0" fmla="*/ 2147483647 w 5381"/>
              <a:gd name="T1" fmla="*/ 2147483647 h 4327"/>
              <a:gd name="T2" fmla="*/ 2147483647 w 5381"/>
              <a:gd name="T3" fmla="*/ 2147483647 h 4327"/>
              <a:gd name="T4" fmla="*/ 2147483647 w 5381"/>
              <a:gd name="T5" fmla="*/ 2147483647 h 4327"/>
              <a:gd name="T6" fmla="*/ 2147483647 w 5381"/>
              <a:gd name="T7" fmla="*/ 2147483647 h 4327"/>
              <a:gd name="T8" fmla="*/ 0 w 5381"/>
              <a:gd name="T9" fmla="*/ 0 h 4327"/>
              <a:gd name="T10" fmla="*/ 2147483647 w 5381"/>
              <a:gd name="T11" fmla="*/ 2147483647 h 432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381" h="4327">
                <a:moveTo>
                  <a:pt x="4017" y="17"/>
                </a:moveTo>
                <a:cubicBezTo>
                  <a:pt x="4909" y="388"/>
                  <a:pt x="5372" y="1508"/>
                  <a:pt x="5351" y="2225"/>
                </a:cubicBezTo>
                <a:cubicBezTo>
                  <a:pt x="5381" y="2951"/>
                  <a:pt x="4783" y="3968"/>
                  <a:pt x="3892" y="4318"/>
                </a:cubicBezTo>
                <a:lnTo>
                  <a:pt x="4" y="4327"/>
                </a:lnTo>
                <a:lnTo>
                  <a:pt x="0" y="0"/>
                </a:lnTo>
                <a:lnTo>
                  <a:pt x="4017" y="17"/>
                </a:lnTo>
                <a:close/>
              </a:path>
            </a:pathLst>
          </a:custGeom>
          <a:gradFill rotWithShape="1">
            <a:gsLst>
              <a:gs pos="0">
                <a:srgbClr val="BDD3DD"/>
              </a:gs>
              <a:gs pos="50000">
                <a:srgbClr val="E4EDF1"/>
              </a:gs>
              <a:gs pos="100000">
                <a:srgbClr val="BDD3DD"/>
              </a:gs>
            </a:gsLst>
            <a:lin ang="5400000" scaled="1"/>
          </a:gradFill>
          <a:ln>
            <a:noFill/>
          </a:ln>
          <a:effectLst>
            <a:outerShdw dist="80322" dir="1106097" algn="ctr" rotWithShape="0">
              <a:srgbClr val="8EA8A7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6" name="Freeform 4"/>
          <p:cNvSpPr>
            <a:spLocks/>
          </p:cNvSpPr>
          <p:nvPr userDrawn="1"/>
        </p:nvSpPr>
        <p:spPr bwMode="auto">
          <a:xfrm>
            <a:off x="-36513" y="4019550"/>
            <a:ext cx="9190038" cy="2951163"/>
          </a:xfrm>
          <a:custGeom>
            <a:avLst/>
            <a:gdLst>
              <a:gd name="T0" fmla="*/ 2147483647 w 6272"/>
              <a:gd name="T1" fmla="*/ 0 h 1859"/>
              <a:gd name="T2" fmla="*/ 2147483647 w 6272"/>
              <a:gd name="T3" fmla="*/ 2147483647 h 1859"/>
              <a:gd name="T4" fmla="*/ 2147483647 w 6272"/>
              <a:gd name="T5" fmla="*/ 2147483647 h 1859"/>
              <a:gd name="T6" fmla="*/ 2147483647 w 6272"/>
              <a:gd name="T7" fmla="*/ 2147483647 h 1859"/>
              <a:gd name="T8" fmla="*/ 2147483647 w 6272"/>
              <a:gd name="T9" fmla="*/ 2147483647 h 1859"/>
              <a:gd name="T10" fmla="*/ 2147483647 w 6272"/>
              <a:gd name="T11" fmla="*/ 0 h 185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72" h="1859">
                <a:moveTo>
                  <a:pt x="6252" y="0"/>
                </a:moveTo>
                <a:cubicBezTo>
                  <a:pt x="5993" y="312"/>
                  <a:pt x="5343" y="907"/>
                  <a:pt x="4292" y="1159"/>
                </a:cubicBezTo>
                <a:cubicBezTo>
                  <a:pt x="3246" y="1409"/>
                  <a:pt x="1125" y="1500"/>
                  <a:pt x="16" y="1464"/>
                </a:cubicBezTo>
                <a:cubicBezTo>
                  <a:pt x="16" y="1600"/>
                  <a:pt x="0" y="1859"/>
                  <a:pt x="2" y="1831"/>
                </a:cubicBezTo>
                <a:cubicBezTo>
                  <a:pt x="2" y="1831"/>
                  <a:pt x="3103" y="1790"/>
                  <a:pt x="6272" y="1808"/>
                </a:cubicBezTo>
                <a:cubicBezTo>
                  <a:pt x="6262" y="953"/>
                  <a:pt x="6256" y="379"/>
                  <a:pt x="6252" y="0"/>
                </a:cubicBezTo>
                <a:close/>
              </a:path>
            </a:pathLst>
          </a:custGeom>
          <a:solidFill>
            <a:srgbClr val="A6C4D2"/>
          </a:solidFill>
          <a:ln>
            <a:noFill/>
          </a:ln>
          <a:effectLst>
            <a:outerShdw dist="107763" dir="13500000" algn="ctr" rotWithShape="0">
              <a:srgbClr val="8EA8A7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7" name="Freeform 5"/>
          <p:cNvSpPr>
            <a:spLocks/>
          </p:cNvSpPr>
          <p:nvPr userDrawn="1"/>
        </p:nvSpPr>
        <p:spPr bwMode="auto">
          <a:xfrm>
            <a:off x="-47625" y="-33338"/>
            <a:ext cx="9190038" cy="1230313"/>
          </a:xfrm>
          <a:custGeom>
            <a:avLst/>
            <a:gdLst>
              <a:gd name="T0" fmla="*/ 2147483647 w 6272"/>
              <a:gd name="T1" fmla="*/ 2147483647 h 775"/>
              <a:gd name="T2" fmla="*/ 2147483647 w 6272"/>
              <a:gd name="T3" fmla="*/ 2147483647 h 775"/>
              <a:gd name="T4" fmla="*/ 2147483647 w 6272"/>
              <a:gd name="T5" fmla="*/ 2147483647 h 775"/>
              <a:gd name="T6" fmla="*/ 2147483647 w 6272"/>
              <a:gd name="T7" fmla="*/ 2147483647 h 775"/>
              <a:gd name="T8" fmla="*/ 2147483647 w 6272"/>
              <a:gd name="T9" fmla="*/ 2147483647 h 775"/>
              <a:gd name="T10" fmla="*/ 2147483647 w 6272"/>
              <a:gd name="T11" fmla="*/ 2147483647 h 7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72" h="775">
                <a:moveTo>
                  <a:pt x="5" y="775"/>
                </a:moveTo>
                <a:cubicBezTo>
                  <a:pt x="263" y="647"/>
                  <a:pt x="1003" y="398"/>
                  <a:pt x="2054" y="295"/>
                </a:cubicBezTo>
                <a:cubicBezTo>
                  <a:pt x="3102" y="192"/>
                  <a:pt x="5151" y="145"/>
                  <a:pt x="6260" y="160"/>
                </a:cubicBezTo>
                <a:cubicBezTo>
                  <a:pt x="6260" y="104"/>
                  <a:pt x="6272" y="0"/>
                  <a:pt x="6270" y="11"/>
                </a:cubicBezTo>
                <a:cubicBezTo>
                  <a:pt x="6270" y="11"/>
                  <a:pt x="3178" y="11"/>
                  <a:pt x="8" y="4"/>
                </a:cubicBezTo>
                <a:cubicBezTo>
                  <a:pt x="17" y="355"/>
                  <a:pt x="0" y="619"/>
                  <a:pt x="5" y="775"/>
                </a:cubicBezTo>
                <a:close/>
              </a:path>
            </a:pathLst>
          </a:custGeom>
          <a:solidFill>
            <a:srgbClr val="A6C4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9" r:id="rId1"/>
    <p:sldLayoutId id="2147485170" r:id="rId2"/>
    <p:sldLayoutId id="2147485171" r:id="rId3"/>
    <p:sldLayoutId id="2147485165" r:id="rId4"/>
    <p:sldLayoutId id="2147485172" r:id="rId5"/>
    <p:sldLayoutId id="2147485166" r:id="rId6"/>
    <p:sldLayoutId id="2147485173" r:id="rId7"/>
    <p:sldLayoutId id="2147485174" r:id="rId8"/>
    <p:sldLayoutId id="2147485175" r:id="rId9"/>
    <p:sldLayoutId id="2147485167" r:id="rId10"/>
    <p:sldLayoutId id="214748517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6;&#1075;&#1088;&#1072;&#1084;&#1084;&#1099;/&#1076;&#1086;&#1089;&#1090;&#1091;&#1087;&#1085;&#1072;&#1103;%20&#1089;&#1088;&#1077;&#1076;&#1072;.docx" TargetMode="Externa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250825" y="5157788"/>
            <a:ext cx="8569325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accent5">
                    <a:lumMod val="25000"/>
                  </a:schemeClr>
                </a:solidFill>
              </a:rPr>
              <a:t>К </a:t>
            </a:r>
            <a:r>
              <a:rPr lang="ru-RU" altLang="ru-RU" sz="2000" b="1" dirty="0">
                <a:solidFill>
                  <a:schemeClr val="accent5">
                    <a:lumMod val="25000"/>
                  </a:schemeClr>
                </a:solidFill>
              </a:rPr>
              <a:t>БЮДЖЕТУ </a:t>
            </a:r>
            <a:endParaRPr lang="ru-RU" altLang="ru-RU" sz="2000" b="1" dirty="0">
              <a:solidFill>
                <a:schemeClr val="accent5">
                  <a:lumMod val="25000"/>
                </a:schemeClr>
              </a:solidFill>
            </a:endParaRPr>
          </a:p>
          <a:p>
            <a:pPr algn="ctr">
              <a:defRPr/>
            </a:pPr>
            <a:r>
              <a:rPr lang="ru-RU" altLang="ru-RU" sz="2400" b="1" dirty="0">
                <a:solidFill>
                  <a:schemeClr val="accent5">
                    <a:lumMod val="25000"/>
                  </a:schemeClr>
                </a:solidFill>
              </a:rPr>
              <a:t>ГАГАРИНСКОГО СЕЛЬСКОГО ПОСЕЛЕНИЯ</a:t>
            </a:r>
            <a:r>
              <a:rPr lang="ru-RU" altLang="ru-RU" sz="2000" b="1" dirty="0">
                <a:solidFill>
                  <a:schemeClr val="accent5">
                    <a:lumMod val="25000"/>
                  </a:schemeClr>
                </a:solidFill>
              </a:rPr>
              <a:t> </a:t>
            </a:r>
          </a:p>
          <a:p>
            <a:pPr algn="ctr">
              <a:defRPr/>
            </a:pPr>
            <a:r>
              <a:rPr lang="ru-RU" altLang="ru-RU" b="1" dirty="0">
                <a:solidFill>
                  <a:schemeClr val="accent5">
                    <a:lumMod val="25000"/>
                  </a:schemeClr>
                </a:solidFill>
              </a:rPr>
              <a:t>НА 2020 И НА ПЛАНОВЫЙ ПЕРИОД 2021 и 2022 ГОДОВ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35187" y="1556792"/>
            <a:ext cx="5400600" cy="1323439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БЮДЖЕТ </a:t>
            </a:r>
          </a:p>
          <a:p>
            <a:pPr algn="ctr">
              <a:defRPr/>
            </a:pP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ДЛЯ ГРАЖДАН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0113" y="188913"/>
            <a:ext cx="6985000" cy="368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Расходы бюджета Гагаринского сельского поселения</a:t>
            </a:r>
          </a:p>
        </p:txBody>
      </p:sp>
      <p:graphicFrame>
        <p:nvGraphicFramePr>
          <p:cNvPr id="15456" name="Group 96"/>
          <p:cNvGraphicFramePr>
            <a:graphicFrameLocks noGrp="1"/>
          </p:cNvGraphicFramePr>
          <p:nvPr/>
        </p:nvGraphicFramePr>
        <p:xfrm>
          <a:off x="539750" y="692150"/>
          <a:ext cx="8207375" cy="5357813"/>
        </p:xfrm>
        <a:graphic>
          <a:graphicData uri="http://schemas.openxmlformats.org/drawingml/2006/table">
            <a:tbl>
              <a:tblPr/>
              <a:tblGrid>
                <a:gridCol w="3643313"/>
                <a:gridCol w="1643062"/>
                <a:gridCol w="1428750"/>
                <a:gridCol w="1492250"/>
              </a:tblGrid>
              <a:tr h="365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</a:tr>
              <a:tr h="640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расходов (тыс. руб.),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т. ч.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C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7218,9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C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5492,4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C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5680,1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CEE"/>
                    </a:solidFill>
                  </a:tcPr>
                </a:tc>
              </a:tr>
              <a:tr h="534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Общегосударственные вопросы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4697,4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4291,7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4451,1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Национальная оборона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82,9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88,0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6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Жилищно - коммунальное хозяйство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937,6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204,9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62,1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0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Образование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2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Культура, кинематография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1399,0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841,4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1007,4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7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Социальная политика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0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Физическая культура и спорт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288" y="115888"/>
            <a:ext cx="82804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Гагаринского сельского поселения Морозовского района, формируемые в рамках муниципальных программ Гагаринского сельского поселения , и непрограммные расходы</a:t>
            </a:r>
          </a:p>
        </p:txBody>
      </p:sp>
      <p:grpSp>
        <p:nvGrpSpPr>
          <p:cNvPr id="22531" name="Группа 1"/>
          <p:cNvGrpSpPr>
            <a:grpSpLocks/>
          </p:cNvGrpSpPr>
          <p:nvPr/>
        </p:nvGrpSpPr>
        <p:grpSpPr bwMode="auto">
          <a:xfrm>
            <a:off x="3367088" y="1587500"/>
            <a:ext cx="2965450" cy="3714750"/>
            <a:chOff x="1012352" y="1935696"/>
            <a:chExt cx="2219809" cy="3174473"/>
          </a:xfrm>
        </p:grpSpPr>
        <p:sp>
          <p:nvSpPr>
            <p:cNvPr id="4" name="Полилиния 3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rgbClr val="3333FF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09972" tIns="271721" rIns="629947" bIns="27172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4971,8 тыс. рублей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034287" y="3934647"/>
              <a:ext cx="1112232" cy="1175522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444091" tIns="164946" rIns="218520" bIns="164944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520,6  тыс. рублей</a:t>
              </a:r>
            </a:p>
          </p:txBody>
        </p:sp>
      </p:grpSp>
      <p:graphicFrame>
        <p:nvGraphicFramePr>
          <p:cNvPr id="8" name="Схема 7"/>
          <p:cNvGraphicFramePr/>
          <p:nvPr/>
        </p:nvGraphicFramePr>
        <p:xfrm>
          <a:off x="470346" y="1412777"/>
          <a:ext cx="3885630" cy="3271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rgbClr val="3333FF">
                <a:alpha val="50000"/>
              </a:srgb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0" tIns="0" rIns="0" bIns="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534" name="TextBox 11"/>
          <p:cNvSpPr txBox="1">
            <a:spLocks noChangeArrowheads="1"/>
          </p:cNvSpPr>
          <p:nvPr/>
        </p:nvSpPr>
        <p:spPr bwMode="auto">
          <a:xfrm>
            <a:off x="1687513" y="5162550"/>
            <a:ext cx="70580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Гагаринского сельского поселения</a:t>
            </a: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538" name="Прямоугольник 21"/>
          <p:cNvSpPr>
            <a:spLocks noChangeArrowheads="1"/>
          </p:cNvSpPr>
          <p:nvPr/>
        </p:nvSpPr>
        <p:spPr bwMode="auto">
          <a:xfrm>
            <a:off x="1687513" y="6067425"/>
            <a:ext cx="61928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 непрограммные расходы</a:t>
            </a:r>
          </a:p>
        </p:txBody>
      </p:sp>
      <p:sp>
        <p:nvSpPr>
          <p:cNvPr id="22539" name="TextBox 12"/>
          <p:cNvSpPr txBox="1">
            <a:spLocks noChangeArrowheads="1"/>
          </p:cNvSpPr>
          <p:nvPr/>
        </p:nvSpPr>
        <p:spPr bwMode="auto">
          <a:xfrm>
            <a:off x="1071563" y="4857750"/>
            <a:ext cx="2347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/>
              <a:t>2020 год</a:t>
            </a:r>
          </a:p>
        </p:txBody>
      </p:sp>
      <p:sp>
        <p:nvSpPr>
          <p:cNvPr id="22540" name="TextBox 14"/>
          <p:cNvSpPr txBox="1">
            <a:spLocks noChangeArrowheads="1"/>
          </p:cNvSpPr>
          <p:nvPr/>
        </p:nvSpPr>
        <p:spPr bwMode="auto">
          <a:xfrm>
            <a:off x="3721100" y="4729163"/>
            <a:ext cx="2990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2021 год</a:t>
            </a:r>
          </a:p>
        </p:txBody>
      </p:sp>
      <p:grpSp>
        <p:nvGrpSpPr>
          <p:cNvPr id="22541" name="Группа 17"/>
          <p:cNvGrpSpPr>
            <a:grpSpLocks/>
          </p:cNvGrpSpPr>
          <p:nvPr/>
        </p:nvGrpSpPr>
        <p:grpSpPr bwMode="auto">
          <a:xfrm>
            <a:off x="5830888" y="1524000"/>
            <a:ext cx="2965450" cy="3575050"/>
            <a:chOff x="1012352" y="1935696"/>
            <a:chExt cx="2219809" cy="3054686"/>
          </a:xfrm>
        </p:grpSpPr>
        <p:sp>
          <p:nvSpPr>
            <p:cNvPr id="19" name="Полилиния 18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rgbClr val="3333FF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09972" tIns="271721" rIns="629947" bIns="27172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5292,6 тыс. рублей</a:t>
              </a: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2081816" y="3814860"/>
              <a:ext cx="1112232" cy="1175522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444091" tIns="164946" rIns="218520" bIns="164944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387,5 тыс. рублей</a:t>
              </a:r>
            </a:p>
          </p:txBody>
        </p:sp>
      </p:grpSp>
      <p:sp>
        <p:nvSpPr>
          <p:cNvPr id="22542" name="TextBox 20"/>
          <p:cNvSpPr txBox="1">
            <a:spLocks noChangeArrowheads="1"/>
          </p:cNvSpPr>
          <p:nvPr/>
        </p:nvSpPr>
        <p:spPr bwMode="auto">
          <a:xfrm>
            <a:off x="6384925" y="4870450"/>
            <a:ext cx="2992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2022год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215154"/>
            <a:ext cx="7886700" cy="837582"/>
          </a:xfrm>
          <a:extLst/>
        </p:spPr>
        <p:txBody>
          <a:bodyPr rtlCol="0"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</a:t>
            </a:r>
            <a:br>
              <a:rPr lang="ru-RU" sz="240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Гагаринского сельского поселения</a:t>
            </a:r>
            <a:endParaRPr lang="ru-RU" sz="240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900" y="1290638"/>
            <a:ext cx="2052638" cy="12747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от чрезвычайных ситуаций, обеспечения пожарной безопасности и безопасности людей на водных объектах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55863" y="1290638"/>
            <a:ext cx="1976437" cy="12747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культуры и туризма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24663" y="1290638"/>
            <a:ext cx="1976437" cy="12747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качественными коммунальными услугами населения Гагаринского сельского поселения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84438" y="4160838"/>
            <a:ext cx="1976437" cy="1120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2013" y="2759075"/>
            <a:ext cx="1976437" cy="1120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Противодействие терроризму, экстремизму, коррупции в Гагаринском сельском поселении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27300" y="2730500"/>
            <a:ext cx="1933575" cy="11795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физической культуры и спорта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24663" y="2730500"/>
            <a:ext cx="1976437" cy="10874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транспортной системы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5900" y="2762250"/>
            <a:ext cx="1978025" cy="1120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hlinkClick r:id="rId2" action="ppaction://hlinkfile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Энергоэффективность и развитие энергетики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1268413"/>
            <a:ext cx="2016125" cy="12969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политика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95425" y="4149725"/>
            <a:ext cx="3221038" cy="11318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муниципальными  финансами и создание условий для  повышения эффективности бюджетных расходов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868863" y="4148138"/>
            <a:ext cx="3219450" cy="11318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общество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620713"/>
            <a:ext cx="8856662" cy="5761037"/>
          </a:xfrm>
        </p:spPr>
        <p:txBody>
          <a:bodyPr/>
          <a:lstStyle/>
          <a:p>
            <a:pPr algn="just" eaLnBrk="1" hangingPunct="1"/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</a:rPr>
              <a:t>С проектом решения Собрания депутатов Гагаринского сельского поселения «О бюджете Гагаринского сельского поселения Морозовского района на 2020 год и плановый период 2021-2022 годов»  можно ознакомиться на сайте Гагаринского сельского поселения  </a:t>
            </a:r>
            <a:r>
              <a:rPr lang="en-US" altLang="ru-RU" sz="2000" smtClean="0">
                <a:solidFill>
                  <a:schemeClr val="tx1"/>
                </a:solidFill>
                <a:latin typeface="Times New Roman" pitchFamily="18" charset="0"/>
              </a:rPr>
              <a:t>http://gagarinskoesp.ru/category/byudzhet-dlya-grazhdan/</a:t>
            </a: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</a:rPr>
              <a:t>в разделе «Бюджет для граждан»., в библиотеке Гагаринского сельского поселения</a:t>
            </a:r>
          </a:p>
          <a:p>
            <a:pPr algn="just" eaLnBrk="1" hangingPunct="1"/>
            <a:endParaRPr lang="ru-RU" altLang="ru-RU" sz="16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179388" y="2757488"/>
            <a:ext cx="82073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>
                <a:latin typeface="Times New Roman" pitchFamily="18" charset="0"/>
              </a:rPr>
              <a:t>Информация для контактов</a:t>
            </a:r>
          </a:p>
          <a:p>
            <a:pPr algn="ctr" eaLnBrk="1" hangingPunct="1"/>
            <a:endParaRPr lang="ru-RU" altLang="ru-RU" sz="140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>
                <a:solidFill>
                  <a:schemeClr val="bg1"/>
                </a:solidFill>
                <a:latin typeface="Times New Roman" pitchFamily="18" charset="0"/>
              </a:rPr>
              <a:t>Администрация Гагаринского сельского  поселения</a:t>
            </a:r>
          </a:p>
          <a:p>
            <a:pPr algn="ctr" eaLnBrk="1" hangingPunct="1"/>
            <a:r>
              <a:rPr lang="ru-RU" altLang="ru-RU" sz="1400">
                <a:solidFill>
                  <a:schemeClr val="bg1"/>
                </a:solidFill>
                <a:latin typeface="Times New Roman" pitchFamily="18" charset="0"/>
              </a:rPr>
              <a:t>Адрес: ул. Дорожная,34  х . Морозов</a:t>
            </a:r>
          </a:p>
          <a:p>
            <a:pPr algn="ctr" eaLnBrk="1" hangingPunct="1"/>
            <a:r>
              <a:rPr lang="ru-RU" altLang="ru-RU" sz="1400">
                <a:solidFill>
                  <a:schemeClr val="bg1"/>
                </a:solidFill>
                <a:latin typeface="Times New Roman" pitchFamily="18" charset="0"/>
              </a:rPr>
              <a:t>Морозовский  район, Ростовская  обл., 347201</a:t>
            </a:r>
          </a:p>
          <a:p>
            <a:pPr algn="ctr" eaLnBrk="1" hangingPunct="1"/>
            <a:r>
              <a:rPr lang="ru-RU" altLang="ru-RU" sz="1400">
                <a:solidFill>
                  <a:schemeClr val="bg1"/>
                </a:solidFill>
                <a:latin typeface="Times New Roman" pitchFamily="18" charset="0"/>
              </a:rPr>
              <a:t>тел. /факс (886384) 5-14-35</a:t>
            </a:r>
          </a:p>
          <a:p>
            <a:pPr algn="ctr" eaLnBrk="1" hangingPunct="1"/>
            <a:r>
              <a:rPr lang="en-US" altLang="ru-RU" sz="1400">
                <a:solidFill>
                  <a:schemeClr val="bg1"/>
                </a:solidFill>
                <a:latin typeface="Times New Roman" pitchFamily="18" charset="0"/>
              </a:rPr>
              <a:t>e-mail:sp2</a:t>
            </a:r>
            <a:r>
              <a:rPr lang="ru-RU" altLang="ru-RU" sz="1400">
                <a:solidFill>
                  <a:schemeClr val="bg1"/>
                </a:solidFill>
                <a:latin typeface="Times New Roman" pitchFamily="18" charset="0"/>
              </a:rPr>
              <a:t>4251@</a:t>
            </a:r>
            <a:r>
              <a:rPr lang="en-US" altLang="ru-RU" sz="1400">
                <a:solidFill>
                  <a:schemeClr val="bg1"/>
                </a:solidFill>
                <a:latin typeface="Times New Roman" pitchFamily="18" charset="0"/>
              </a:rPr>
              <a:t>donpac</a:t>
            </a:r>
            <a:r>
              <a:rPr lang="ru-RU" altLang="ru-RU" sz="1400">
                <a:solidFill>
                  <a:schemeClr val="bg1"/>
                </a:solidFill>
                <a:latin typeface="Times New Roman" pitchFamily="18" charset="0"/>
              </a:rPr>
              <a:t>.ru</a:t>
            </a:r>
          </a:p>
          <a:p>
            <a:pPr algn="ctr" eaLnBrk="1" hangingPunct="1"/>
            <a:r>
              <a:rPr lang="ru-RU" altLang="ru-RU" sz="1400">
                <a:solidFill>
                  <a:schemeClr val="bg1"/>
                </a:solidFill>
                <a:latin typeface="Times New Roman" pitchFamily="18" charset="0"/>
              </a:rPr>
              <a:t>График работы :</a:t>
            </a:r>
          </a:p>
          <a:p>
            <a:pPr algn="ctr" eaLnBrk="1" hangingPunct="1"/>
            <a:r>
              <a:rPr lang="ru-RU" altLang="ru-RU" sz="1400">
                <a:solidFill>
                  <a:schemeClr val="bg1"/>
                </a:solidFill>
                <a:latin typeface="Times New Roman" pitchFamily="18" charset="0"/>
              </a:rPr>
              <a:t>с 8:00 до 16:00 перерыв с 12:00 до 13:00</a:t>
            </a:r>
          </a:p>
          <a:p>
            <a:pPr algn="ctr" eaLnBrk="1" hangingPunct="1"/>
            <a:r>
              <a:rPr lang="ru-RU" altLang="ru-RU" sz="1400">
                <a:solidFill>
                  <a:schemeClr val="bg1"/>
                </a:solidFill>
                <a:latin typeface="Times New Roman" pitchFamily="18" charset="0"/>
              </a:rPr>
              <a:t>Выходной суббота, воскресенье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96975"/>
            <a:ext cx="3816350" cy="792163"/>
          </a:xfrm>
          <a:ln>
            <a:miter lim="800000"/>
            <a:headEnd/>
            <a:tailEnd/>
          </a:ln>
          <a:extLst/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altLang="ru-RU" sz="2400" dirty="0" smtClean="0"/>
              <a:t>	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17663" y="2924175"/>
            <a:ext cx="7526337" cy="25923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</a:pPr>
            <a:r>
              <a:rPr lang="ru-RU" altLang="ru-RU" sz="1700" b="1" i="1" smtClean="0"/>
              <a:t>Представленный Бюджет для граждан разработан в целях ознакомления граждан с основными положениями проекта решения о бюджете сельского поселения на 2020 год и на плановый период 2021 и 2022 годов в доступной форме для широкого круга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</a:pPr>
            <a:r>
              <a:rPr lang="ru-RU" altLang="ru-RU" sz="1700" b="1" i="1" smtClean="0"/>
              <a:t> заинтересованных пользователей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700" smtClean="0"/>
              <a:t> </a:t>
            </a:r>
            <a:r>
              <a:rPr lang="ru-RU" altLang="ru-RU" sz="1700" i="1" smtClean="0">
                <a:solidFill>
                  <a:schemeClr val="hlink"/>
                </a:solidFill>
              </a:rPr>
              <a:t>Мы постарались в доступной и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700" i="1" smtClean="0">
                <a:solidFill>
                  <a:schemeClr val="hlink"/>
                </a:solidFill>
              </a:rPr>
              <a:t>понятной форме для граждан, показать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700" i="1" smtClean="0">
                <a:solidFill>
                  <a:schemeClr val="hlink"/>
                </a:solidFill>
              </a:rPr>
              <a:t>основные показатели бюджета поселения..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</a:pPr>
            <a:endParaRPr lang="ru-RU" altLang="ru-RU" sz="1700" i="1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09713" y="6215063"/>
            <a:ext cx="68580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ru-RU" sz="1600" b="1" kern="0" dirty="0">
              <a:latin typeface="+mn-lt"/>
            </a:endParaRPr>
          </a:p>
        </p:txBody>
      </p:sp>
      <p:pic>
        <p:nvPicPr>
          <p:cNvPr id="7" name="Picture 25" descr="18b8088ba1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3096344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8" name="Picture 2" descr="moned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0362" flipV="1">
            <a:off x="6600825" y="4997450"/>
            <a:ext cx="230981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8059738" cy="1008063"/>
          </a:xfrm>
        </p:spPr>
        <p:txBody>
          <a:bodyPr rtlCol="0"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3200" dirty="0" smtClean="0"/>
              <a:t>Этапы составления и утверждения </a:t>
            </a:r>
            <a:br>
              <a:rPr lang="ru-RU" altLang="ru-RU" sz="3200" dirty="0" smtClean="0"/>
            </a:br>
            <a:r>
              <a:rPr lang="ru-RU" altLang="ru-RU" sz="3200" dirty="0" smtClean="0"/>
              <a:t>бюджета сельского поселения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altLang="ru-RU" sz="2000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804789" y="1201638"/>
          <a:ext cx="8280920" cy="5272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03575" y="1557338"/>
            <a:ext cx="5832475" cy="1108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100" dirty="0"/>
              <a:t>Работа по составлению проекта бюджета сельского поселения начинается за несколько месяцев до начала очередного финансового года. Администрация Гагаринского сельского поселения утверждает перечень мероприятий по разработке проекта бюджета, определяет ответственных исполнителей и сроки исполнения.</a:t>
            </a:r>
            <a:r>
              <a:rPr lang="ru-RU" sz="1100" dirty="0">
                <a:solidFill>
                  <a:schemeClr val="accent2"/>
                </a:solidFill>
              </a:rPr>
              <a:t> </a:t>
            </a:r>
            <a:r>
              <a:rPr lang="ru-RU" sz="1100" dirty="0"/>
              <a:t>Непосредственное составление проекта бюджета осуществляет сектор экономики и финансов Администрации Гагаринского сельского поселения. </a:t>
            </a:r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3306763" y="3429000"/>
            <a:ext cx="5759450" cy="1108075"/>
          </a:xfrm>
          <a:prstGeom prst="rect">
            <a:avLst/>
          </a:prstGeom>
          <a:solidFill>
            <a:srgbClr val="FFE8D1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100"/>
          </a:p>
          <a:p>
            <a:pPr eaLnBrk="1" hangingPunct="1"/>
            <a:r>
              <a:rPr lang="ru-RU" altLang="ru-RU" sz="1100"/>
              <a:t>По проекту бюджета поселения проводятся публичные слушания. Для этого проект бюджета размещается на официальном сайте сельского поселения в сети «Интернет». В слушаниях участвуют граждане, проживающие в сельском поселении  и обладающие активным избирательным правом, а также представители организаций, осуществляющих деятельность на территории сельского поселения.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3575" y="5300663"/>
            <a:ext cx="5832475" cy="1184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ru-RU" sz="500" dirty="0"/>
          </a:p>
          <a:p>
            <a:pPr>
              <a:defRPr/>
            </a:pPr>
            <a:r>
              <a:rPr lang="ru-RU" sz="1100" dirty="0"/>
              <a:t>Проект бюджета сельского поселения утверждается Собранием депутатов Гагаринского сельского поселения в форме Решения о бюджете сельского поселения. </a:t>
            </a:r>
          </a:p>
          <a:p>
            <a:pPr>
              <a:defRPr/>
            </a:pPr>
            <a:r>
              <a:rPr lang="ru-RU" sz="1100" dirty="0"/>
              <a:t>Принятое Собранием депутатов Решение о бюджете сельского поселения подлежит обнародованию путем опубликования его в средствах массовой информации и размещения на официальном сайте сельского поселения в сети «Интернет».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188" y="455613"/>
            <a:ext cx="8532812" cy="1143000"/>
          </a:xfrm>
        </p:spPr>
        <p:txBody>
          <a:bodyPr rtlCol="0"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800" smtClean="0">
                <a:solidFill>
                  <a:srgbClr val="800080"/>
                </a:solidFill>
              </a:rPr>
              <a:t>Документы, на основании которых составляется проект бюджета сельского поселения</a:t>
            </a:r>
            <a:r>
              <a:rPr lang="ru-RU" altLang="ru-RU" sz="2800" smtClean="0"/>
              <a:t> </a:t>
            </a:r>
            <a:br>
              <a:rPr lang="ru-RU" altLang="ru-RU" sz="2800" smtClean="0"/>
            </a:br>
            <a:endParaRPr lang="ru-RU" altLang="ru-RU" sz="2800" smtClean="0"/>
          </a:p>
        </p:txBody>
      </p:sp>
      <p:pic>
        <p:nvPicPr>
          <p:cNvPr id="15363" name="Picture 19" descr="wide blue arrow with fade"/>
          <p:cNvPicPr>
            <a:picLocks noChangeAspect="1" noChangeArrowheads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1557338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20"/>
          <p:cNvSpPr>
            <a:spLocks noChangeArrowheads="1"/>
          </p:cNvSpPr>
          <p:nvPr/>
        </p:nvSpPr>
        <p:spPr bwMode="auto">
          <a:xfrm>
            <a:off x="1606550" y="2060575"/>
            <a:ext cx="6697663" cy="1323975"/>
          </a:xfrm>
          <a:prstGeom prst="rect">
            <a:avLst/>
          </a:prstGeom>
          <a:gradFill rotWithShape="1">
            <a:gsLst>
              <a:gs pos="0">
                <a:srgbClr val="D3D3AE"/>
              </a:gs>
              <a:gs pos="100000">
                <a:srgbClr val="EAEAEA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D3D3AE"/>
            </a:extrusionClr>
          </a:sp3d>
        </p:spPr>
        <p:txBody>
          <a:bodyPr>
            <a:spAutoFit/>
            <a:flatTx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Clr>
                <a:schemeClr val="accent1">
                  <a:lumMod val="75000"/>
                </a:schemeClr>
              </a:buClr>
              <a:buSzPct val="110000"/>
              <a:buFont typeface="Wingdings" pitchFamily="2" charset="2"/>
              <a:buNone/>
              <a:defRPr/>
            </a:pPr>
            <a:r>
              <a:rPr lang="ru-RU" sz="2000" dirty="0" smtClean="0"/>
              <a:t>Послание Президента Российской Федерации Федеральному Собранию Российской Федерации, определяющее бюджетную политику (требования к бюджетной политике) в Российской Федерации</a:t>
            </a:r>
            <a:endParaRPr lang="ru-RU" sz="2000" dirty="0"/>
          </a:p>
        </p:txBody>
      </p:sp>
      <p:sp>
        <p:nvSpPr>
          <p:cNvPr id="15365" name="Rectangle 24"/>
          <p:cNvSpPr>
            <a:spLocks noChangeArrowheads="1"/>
          </p:cNvSpPr>
          <p:nvPr/>
        </p:nvSpPr>
        <p:spPr bwMode="auto">
          <a:xfrm>
            <a:off x="1606550" y="3716338"/>
            <a:ext cx="6697663" cy="650875"/>
          </a:xfrm>
          <a:prstGeom prst="rect">
            <a:avLst/>
          </a:prstGeom>
          <a:gradFill rotWithShape="1">
            <a:gsLst>
              <a:gs pos="0">
                <a:srgbClr val="D3D3AE"/>
              </a:gs>
              <a:gs pos="100000">
                <a:srgbClr val="EAEAEA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D3D3AE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altLang="ru-RU" sz="2000"/>
              <a:t>Прогноз социально-экономического развития территории</a:t>
            </a:r>
          </a:p>
        </p:txBody>
      </p:sp>
      <p:sp>
        <p:nvSpPr>
          <p:cNvPr id="15366" name="Rectangle 24"/>
          <p:cNvSpPr>
            <a:spLocks noChangeArrowheads="1"/>
          </p:cNvSpPr>
          <p:nvPr/>
        </p:nvSpPr>
        <p:spPr bwMode="auto">
          <a:xfrm>
            <a:off x="1606550" y="4724400"/>
            <a:ext cx="6697663" cy="708025"/>
          </a:xfrm>
          <a:prstGeom prst="rect">
            <a:avLst/>
          </a:prstGeom>
          <a:gradFill rotWithShape="1">
            <a:gsLst>
              <a:gs pos="0">
                <a:srgbClr val="D3D3AE"/>
              </a:gs>
              <a:gs pos="100000">
                <a:srgbClr val="EAEAEA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D3D3AE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altLang="ru-RU" sz="2000"/>
              <a:t>Основные направления бюджетной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altLang="ru-RU" sz="2000"/>
              <a:t> и налоговой политики</a:t>
            </a:r>
          </a:p>
        </p:txBody>
      </p:sp>
      <p:sp>
        <p:nvSpPr>
          <p:cNvPr id="15367" name="Rectangle 24"/>
          <p:cNvSpPr>
            <a:spLocks noChangeArrowheads="1"/>
          </p:cNvSpPr>
          <p:nvPr/>
        </p:nvSpPr>
        <p:spPr bwMode="auto">
          <a:xfrm>
            <a:off x="1570038" y="5661025"/>
            <a:ext cx="6697662" cy="711200"/>
          </a:xfrm>
          <a:prstGeom prst="rect">
            <a:avLst/>
          </a:prstGeom>
          <a:gradFill rotWithShape="1">
            <a:gsLst>
              <a:gs pos="0">
                <a:srgbClr val="D3D3AE"/>
              </a:gs>
              <a:gs pos="100000">
                <a:srgbClr val="EAEAEA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D3D3AE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altLang="ru-RU" sz="2000"/>
              <a:t>Муниципальные программы территории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 descr="Почтовая бумага"/>
          <p:cNvSpPr>
            <a:spLocks noChangeArrowheads="1"/>
          </p:cNvSpPr>
          <p:nvPr/>
        </p:nvSpPr>
        <p:spPr bwMode="auto">
          <a:xfrm>
            <a:off x="539750" y="1557338"/>
            <a:ext cx="8424863" cy="3311525"/>
          </a:xfrm>
          <a:prstGeom prst="horizontalScroll">
            <a:avLst>
              <a:gd name="adj" fmla="val 18792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2400" b="1"/>
          </a:p>
          <a:p>
            <a:pPr eaLnBrk="1" hangingPunct="1"/>
            <a:r>
              <a:rPr lang="ru-RU" altLang="ru-RU" sz="2400" b="1"/>
              <a:t>Бюджет сельского поселения– это ежегодно </a:t>
            </a:r>
          </a:p>
          <a:p>
            <a:pPr eaLnBrk="1" hangingPunct="1"/>
            <a:r>
              <a:rPr lang="ru-RU" altLang="ru-RU" sz="2400" b="1"/>
              <a:t>утверждаемый Решением Собрания депутатов</a:t>
            </a:r>
          </a:p>
          <a:p>
            <a:pPr eaLnBrk="1" hangingPunct="1"/>
            <a:r>
              <a:rPr lang="ru-RU" altLang="ru-RU" sz="2400" b="1"/>
              <a:t>сельского поселения свод доходов и расходов на </a:t>
            </a:r>
          </a:p>
          <a:p>
            <a:pPr eaLnBrk="1" hangingPunct="1"/>
            <a:r>
              <a:rPr lang="ru-RU" altLang="ru-RU" sz="2400" b="1"/>
              <a:t>очередной финансовый год и плановый </a:t>
            </a:r>
          </a:p>
          <a:p>
            <a:pPr eaLnBrk="1" hangingPunct="1"/>
            <a:r>
              <a:rPr lang="ru-RU" altLang="ru-RU" sz="2400" b="1"/>
              <a:t>период (2 года)</a:t>
            </a:r>
          </a:p>
          <a:p>
            <a:pPr eaLnBrk="1" hangingPunct="1"/>
            <a:endParaRPr lang="ru-RU" altLang="ru-RU"/>
          </a:p>
        </p:txBody>
      </p:sp>
      <p:sp>
        <p:nvSpPr>
          <p:cNvPr id="4" name="TextBox 3"/>
          <p:cNvSpPr txBox="1"/>
          <p:nvPr/>
        </p:nvSpPr>
        <p:spPr>
          <a:xfrm>
            <a:off x="1258888" y="476250"/>
            <a:ext cx="72739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БЮДЖЕТ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ГАГАРИНСКОГО СЕЛЬСКОГО ПОСЕЛЕНИЯ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 rtlCol="0"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3200" dirty="0" smtClean="0"/>
              <a:t>Основные направления бюджетной и налоговой политики на 2020 – 2022 годы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/>
        </p:nvGraphicFramePr>
        <p:xfrm>
          <a:off x="684213" y="1916113"/>
          <a:ext cx="8351837" cy="4391027"/>
        </p:xfrm>
        <a:graphic>
          <a:graphicData uri="http://schemas.openxmlformats.org/drawingml/2006/table">
            <a:tbl>
              <a:tblPr/>
              <a:tblGrid>
                <a:gridCol w="8351837"/>
              </a:tblGrid>
              <a:tr h="928666">
                <a:tc>
                  <a:txBody>
                    <a:bodyPr/>
                    <a:lstStyle/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Обеспечение сбалансированности и устойчивости бюджетной системы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1466" marR="81466" marT="43554" marB="43554" horzOverflow="overflow">
                    <a:lnL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0E0C2"/>
                        </a:gs>
                        <a:gs pos="50000">
                          <a:schemeClr val="bg1"/>
                        </a:gs>
                        <a:gs pos="100000">
                          <a:srgbClr val="E0E0C2"/>
                        </a:gs>
                      </a:gsLst>
                      <a:lin ang="5400000"/>
                    </a:gradFill>
                  </a:tcPr>
                </a:tc>
              </a:tr>
              <a:tr h="1095349">
                <a:tc>
                  <a:txBody>
                    <a:bodyPr/>
                    <a:lstStyle/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Повышение результативности бюджетных расходов, достижение установленных показателей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1466" marR="81466" marT="43554" marB="43554" horzOverflow="overflow">
                    <a:lnL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0E0C2"/>
                        </a:gs>
                        <a:gs pos="50000">
                          <a:schemeClr val="bg1"/>
                        </a:gs>
                        <a:gs pos="100000">
                          <a:srgbClr val="E0E0C2"/>
                        </a:gs>
                      </a:gsLst>
                      <a:lin ang="5400000"/>
                    </a:gradFill>
                  </a:tcPr>
                </a:tc>
              </a:tr>
              <a:tr h="2367011">
                <a:tc>
                  <a:txBody>
                    <a:bodyPr/>
                    <a:lstStyle/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Обеспечение прозрачности и открытости бюджетного процесса для граждан</a:t>
                      </a:r>
                    </a:p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Повышение эффективности использования</a:t>
                      </a:r>
                    </a:p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муниципальной собственности 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1466" marR="81466" marT="43554" marB="43554" horzOverflow="overflow">
                    <a:lnL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0E0C2"/>
                        </a:gs>
                        <a:gs pos="50000">
                          <a:schemeClr val="bg1"/>
                        </a:gs>
                        <a:gs pos="100000">
                          <a:srgbClr val="E0E0C2"/>
                        </a:gs>
                      </a:gsLst>
                      <a:lin ang="54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64613" cy="981075"/>
          </a:xfrm>
        </p:spPr>
        <p:txBody>
          <a:bodyPr rtlCol="0"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4800" smtClean="0"/>
              <a:t>Сбалансированность бюджета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4213" y="981075"/>
            <a:ext cx="8064500" cy="360363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5">
                    <a:lumMod val="10000"/>
                  </a:schemeClr>
                </a:solidFill>
              </a:rPr>
              <a:t>Расходы бюджета сопоставляются с доходами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4213" y="2079625"/>
            <a:ext cx="1584325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Доходы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35475" y="1857375"/>
            <a:ext cx="1727200" cy="901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Дефицит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или 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 Профицит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2850" y="2089150"/>
            <a:ext cx="1584325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Расходы</a:t>
            </a:r>
          </a:p>
        </p:txBody>
      </p:sp>
      <p:sp>
        <p:nvSpPr>
          <p:cNvPr id="18439" name="TextBox 8"/>
          <p:cNvSpPr txBox="1">
            <a:spLocks noChangeArrowheads="1"/>
          </p:cNvSpPr>
          <p:nvPr/>
        </p:nvSpPr>
        <p:spPr bwMode="auto">
          <a:xfrm>
            <a:off x="5003800" y="2033588"/>
            <a:ext cx="360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0" name="TextBox 9"/>
          <p:cNvSpPr txBox="1">
            <a:spLocks noChangeArrowheads="1"/>
          </p:cNvSpPr>
          <p:nvPr/>
        </p:nvSpPr>
        <p:spPr bwMode="auto">
          <a:xfrm>
            <a:off x="4094163" y="2124075"/>
            <a:ext cx="360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=</a:t>
            </a:r>
          </a:p>
        </p:txBody>
      </p:sp>
      <p:sp>
        <p:nvSpPr>
          <p:cNvPr id="18441" name="TextBox 10"/>
          <p:cNvSpPr txBox="1">
            <a:spLocks noChangeArrowheads="1"/>
          </p:cNvSpPr>
          <p:nvPr/>
        </p:nvSpPr>
        <p:spPr bwMode="auto">
          <a:xfrm>
            <a:off x="2268538" y="2111375"/>
            <a:ext cx="358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-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667500" y="1682750"/>
            <a:ext cx="2081213" cy="612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Расходы больше доходов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667500" y="2425700"/>
            <a:ext cx="2081213" cy="696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Расходы меньше доходов</a:t>
            </a:r>
          </a:p>
        </p:txBody>
      </p:sp>
      <p:grpSp>
        <p:nvGrpSpPr>
          <p:cNvPr id="18444" name="Группа 19"/>
          <p:cNvGrpSpPr>
            <a:grpSpLocks/>
          </p:cNvGrpSpPr>
          <p:nvPr/>
        </p:nvGrpSpPr>
        <p:grpSpPr bwMode="auto">
          <a:xfrm>
            <a:off x="725488" y="2903538"/>
            <a:ext cx="2592387" cy="2289175"/>
            <a:chOff x="717604" y="2961053"/>
            <a:chExt cx="2592288" cy="2288414"/>
          </a:xfrm>
        </p:grpSpPr>
        <p:sp>
          <p:nvSpPr>
            <p:cNvPr id="18" name="TextBox 17"/>
            <p:cNvSpPr txBox="1"/>
            <p:nvPr/>
          </p:nvSpPr>
          <p:spPr>
            <a:xfrm>
              <a:off x="717604" y="2961053"/>
              <a:ext cx="2592288" cy="228841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2020 год</a:t>
              </a:r>
            </a:p>
            <a:p>
              <a:pPr>
                <a:defRPr/>
              </a:pPr>
              <a:r>
                <a:rPr lang="ru-RU" dirty="0">
                  <a:solidFill>
                    <a:srgbClr val="002060"/>
                  </a:solidFill>
                </a:rPr>
                <a:t>Доходы         Расходы </a:t>
              </a:r>
              <a:r>
                <a:rPr lang="ru-RU" b="1" dirty="0">
                  <a:solidFill>
                    <a:srgbClr val="002060"/>
                  </a:solidFill>
                </a:rPr>
                <a:t>7218,9              7218,9</a:t>
              </a:r>
            </a:p>
            <a:p>
              <a:pPr>
                <a:defRPr/>
              </a:pPr>
              <a:endParaRPr lang="ru-RU" dirty="0">
                <a:solidFill>
                  <a:srgbClr val="002060"/>
                </a:solidFill>
              </a:endParaRPr>
            </a:p>
            <a:p>
              <a:pPr algn="ctr">
                <a:defRPr/>
              </a:pPr>
              <a:endParaRPr lang="ru-RU" dirty="0">
                <a:solidFill>
                  <a:srgbClr val="002060"/>
                </a:solidFill>
              </a:endParaRPr>
            </a:p>
            <a:p>
              <a:pPr algn="ctr">
                <a:defRPr/>
              </a:pPr>
              <a:r>
                <a:rPr lang="ru-RU" dirty="0">
                  <a:solidFill>
                    <a:srgbClr val="002060"/>
                  </a:solidFill>
                </a:rPr>
                <a:t>Дефицит</a:t>
              </a:r>
            </a:p>
            <a:p>
              <a:pPr algn="ctr">
                <a:defRPr/>
              </a:pPr>
              <a:r>
                <a:rPr lang="ru-RU" dirty="0">
                  <a:solidFill>
                    <a:srgbClr val="002060"/>
                  </a:solidFill>
                </a:rPr>
                <a:t>(профицит) </a:t>
              </a:r>
            </a:p>
            <a:p>
              <a:pPr algn="ctr">
                <a:defRPr/>
              </a:pPr>
              <a:r>
                <a:rPr lang="ru-RU" b="1" dirty="0">
                  <a:solidFill>
                    <a:srgbClr val="002060"/>
                  </a:solidFill>
                </a:rPr>
                <a:t>0,0</a:t>
              </a:r>
              <a:r>
                <a:rPr lang="ru-RU" dirty="0"/>
                <a:t> </a:t>
              </a:r>
            </a:p>
          </p:txBody>
        </p:sp>
        <p:sp>
          <p:nvSpPr>
            <p:cNvPr id="19" name="Левая фигурная скобка 18"/>
            <p:cNvSpPr/>
            <p:nvPr/>
          </p:nvSpPr>
          <p:spPr>
            <a:xfrm rot="16200000">
              <a:off x="1808231" y="3194063"/>
              <a:ext cx="382460" cy="1871591"/>
            </a:xfrm>
            <a:prstGeom prst="leftBrace">
              <a:avLst/>
            </a:prstGeom>
            <a:noFill/>
            <a:ln w="25400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accent5">
                    <a:lumMod val="10000"/>
                  </a:schemeClr>
                </a:solidFill>
              </a:endParaRPr>
            </a:p>
          </p:txBody>
        </p:sp>
      </p:grpSp>
      <p:grpSp>
        <p:nvGrpSpPr>
          <p:cNvPr id="18445" name="Группа 20"/>
          <p:cNvGrpSpPr>
            <a:grpSpLocks/>
          </p:cNvGrpSpPr>
          <p:nvPr/>
        </p:nvGrpSpPr>
        <p:grpSpPr bwMode="auto">
          <a:xfrm>
            <a:off x="3419475" y="3141663"/>
            <a:ext cx="2592388" cy="2308225"/>
            <a:chOff x="717604" y="2961053"/>
            <a:chExt cx="2592288" cy="2307557"/>
          </a:xfrm>
        </p:grpSpPr>
        <p:sp>
          <p:nvSpPr>
            <p:cNvPr id="22" name="TextBox 21"/>
            <p:cNvSpPr txBox="1"/>
            <p:nvPr/>
          </p:nvSpPr>
          <p:spPr>
            <a:xfrm>
              <a:off x="717604" y="2961053"/>
              <a:ext cx="2592288" cy="230755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2021 год</a:t>
              </a:r>
            </a:p>
            <a:p>
              <a:pPr>
                <a:defRPr/>
              </a:pPr>
              <a:r>
                <a:rPr lang="ru-RU" dirty="0">
                  <a:solidFill>
                    <a:srgbClr val="002060"/>
                  </a:solidFill>
                </a:rPr>
                <a:t>Доходы         Расходы</a:t>
              </a:r>
            </a:p>
            <a:p>
              <a:pPr>
                <a:defRPr/>
              </a:pPr>
              <a:r>
                <a:rPr lang="ru-RU" b="1" dirty="0">
                  <a:solidFill>
                    <a:srgbClr val="002060"/>
                  </a:solidFill>
                </a:rPr>
                <a:t>  5492,4            5492,4</a:t>
              </a:r>
              <a:endParaRPr lang="ru-RU" dirty="0">
                <a:solidFill>
                  <a:srgbClr val="002060"/>
                </a:solidFill>
              </a:endParaRPr>
            </a:p>
            <a:p>
              <a:pPr>
                <a:defRPr/>
              </a:pPr>
              <a:r>
                <a:rPr lang="ru-RU" dirty="0">
                  <a:solidFill>
                    <a:srgbClr val="002060"/>
                  </a:solidFill>
                </a:rPr>
                <a:t>           </a:t>
              </a:r>
            </a:p>
            <a:p>
              <a:pPr>
                <a:defRPr/>
              </a:pPr>
              <a:r>
                <a:rPr lang="ru-RU" dirty="0">
                  <a:solidFill>
                    <a:srgbClr val="002060"/>
                  </a:solidFill>
                </a:rPr>
                <a:t>         Дефицит</a:t>
              </a:r>
            </a:p>
            <a:p>
              <a:pPr>
                <a:defRPr/>
              </a:pPr>
              <a:r>
                <a:rPr lang="ru-RU" dirty="0">
                  <a:solidFill>
                    <a:srgbClr val="002060"/>
                  </a:solidFill>
                </a:rPr>
                <a:t>       (профицит) </a:t>
              </a:r>
            </a:p>
            <a:p>
              <a:pPr>
                <a:defRPr/>
              </a:pPr>
              <a:r>
                <a:rPr lang="ru-RU" b="1" dirty="0">
                  <a:solidFill>
                    <a:srgbClr val="002060"/>
                  </a:solidFill>
                </a:rPr>
                <a:t>               0,0</a:t>
              </a:r>
              <a:r>
                <a:rPr lang="ru-RU" dirty="0">
                  <a:solidFill>
                    <a:srgbClr val="002060"/>
                  </a:solidFill>
                </a:rPr>
                <a:t> </a:t>
              </a:r>
            </a:p>
            <a:p>
              <a:pPr algn="ctr">
                <a:defRPr/>
              </a:pPr>
              <a:endParaRPr lang="ru-RU" dirty="0"/>
            </a:p>
          </p:txBody>
        </p:sp>
        <p:sp>
          <p:nvSpPr>
            <p:cNvPr id="23" name="Левая фигурная скобка 22"/>
            <p:cNvSpPr>
              <a:spLocks/>
            </p:cNvSpPr>
            <p:nvPr/>
          </p:nvSpPr>
          <p:spPr bwMode="auto">
            <a:xfrm rot="-5400000">
              <a:off x="1808223" y="3194113"/>
              <a:ext cx="382476" cy="1871591"/>
            </a:xfrm>
            <a:prstGeom prst="leftBrace">
              <a:avLst>
                <a:gd name="adj1" fmla="val 8337"/>
                <a:gd name="adj2" fmla="val 50000"/>
              </a:avLst>
            </a:prstGeom>
            <a:noFill/>
            <a:ln w="25400" algn="ctr">
              <a:solidFill>
                <a:srgbClr val="1C1C0F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ru-RU">
                <a:solidFill>
                  <a:schemeClr val="accent5">
                    <a:lumMod val="10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8446" name="Группа 23"/>
          <p:cNvGrpSpPr>
            <a:grpSpLocks/>
          </p:cNvGrpSpPr>
          <p:nvPr/>
        </p:nvGrpSpPr>
        <p:grpSpPr bwMode="auto">
          <a:xfrm>
            <a:off x="6300788" y="3429000"/>
            <a:ext cx="2592387" cy="2289175"/>
            <a:chOff x="717604" y="2961053"/>
            <a:chExt cx="2592288" cy="2288595"/>
          </a:xfrm>
        </p:grpSpPr>
        <p:sp>
          <p:nvSpPr>
            <p:cNvPr id="25" name="TextBox 24"/>
            <p:cNvSpPr txBox="1"/>
            <p:nvPr/>
          </p:nvSpPr>
          <p:spPr>
            <a:xfrm>
              <a:off x="717604" y="2961053"/>
              <a:ext cx="2592288" cy="228859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2022 год</a:t>
              </a:r>
            </a:p>
            <a:p>
              <a:pPr>
                <a:defRPr/>
              </a:pPr>
              <a:r>
                <a:rPr lang="ru-RU" dirty="0">
                  <a:solidFill>
                    <a:srgbClr val="002060"/>
                  </a:solidFill>
                </a:rPr>
                <a:t>Доходы         Расходы</a:t>
              </a:r>
            </a:p>
            <a:p>
              <a:pPr>
                <a:defRPr/>
              </a:pPr>
              <a:r>
                <a:rPr lang="ru-RU" b="1" dirty="0">
                  <a:solidFill>
                    <a:srgbClr val="002060"/>
                  </a:solidFill>
                </a:rPr>
                <a:t>  5680,1           5680,1</a:t>
              </a:r>
            </a:p>
            <a:p>
              <a:pPr>
                <a:defRPr/>
              </a:pPr>
              <a:endParaRPr lang="ru-RU" dirty="0">
                <a:solidFill>
                  <a:srgbClr val="002060"/>
                </a:solidFill>
              </a:endParaRPr>
            </a:p>
            <a:p>
              <a:pPr algn="ctr">
                <a:defRPr/>
              </a:pPr>
              <a:endParaRPr lang="ru-RU" dirty="0">
                <a:solidFill>
                  <a:srgbClr val="002060"/>
                </a:solidFill>
              </a:endParaRPr>
            </a:p>
            <a:p>
              <a:pPr algn="ctr">
                <a:defRPr/>
              </a:pPr>
              <a:r>
                <a:rPr lang="ru-RU" dirty="0">
                  <a:solidFill>
                    <a:srgbClr val="002060"/>
                  </a:solidFill>
                </a:rPr>
                <a:t>Дефицит </a:t>
              </a:r>
            </a:p>
            <a:p>
              <a:pPr algn="ctr">
                <a:defRPr/>
              </a:pPr>
              <a:r>
                <a:rPr lang="ru-RU" dirty="0">
                  <a:solidFill>
                    <a:srgbClr val="002060"/>
                  </a:solidFill>
                </a:rPr>
                <a:t>(профицит) </a:t>
              </a:r>
            </a:p>
            <a:p>
              <a:pPr algn="ctr">
                <a:defRPr/>
              </a:pPr>
              <a:r>
                <a:rPr lang="ru-RU" b="1" dirty="0">
                  <a:solidFill>
                    <a:srgbClr val="002060"/>
                  </a:solidFill>
                </a:rPr>
                <a:t>0,0 </a:t>
              </a:r>
            </a:p>
          </p:txBody>
        </p:sp>
        <p:sp>
          <p:nvSpPr>
            <p:cNvPr id="26" name="Левая фигурная скобка 25"/>
            <p:cNvSpPr>
              <a:spLocks/>
            </p:cNvSpPr>
            <p:nvPr/>
          </p:nvSpPr>
          <p:spPr bwMode="auto">
            <a:xfrm rot="-5400000">
              <a:off x="1808216" y="3194156"/>
              <a:ext cx="382491" cy="1871591"/>
            </a:xfrm>
            <a:prstGeom prst="leftBrace">
              <a:avLst>
                <a:gd name="adj1" fmla="val 8337"/>
                <a:gd name="adj2" fmla="val 50000"/>
              </a:avLst>
            </a:prstGeom>
            <a:noFill/>
            <a:ln w="25400" algn="ctr">
              <a:solidFill>
                <a:srgbClr val="1C1C0F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ru-RU">
                <a:solidFill>
                  <a:schemeClr val="accent5">
                    <a:lumMod val="10000"/>
                  </a:schemeClr>
                </a:solidFill>
                <a:latin typeface="+mn-lt"/>
              </a:endParaRPr>
            </a:p>
          </p:txBody>
        </p:sp>
      </p:grpSp>
      <p:sp>
        <p:nvSpPr>
          <p:cNvPr id="18447" name="TextBox 1"/>
          <p:cNvSpPr txBox="1">
            <a:spLocks noChangeArrowheads="1"/>
          </p:cNvSpPr>
          <p:nvPr/>
        </p:nvSpPr>
        <p:spPr bwMode="auto">
          <a:xfrm>
            <a:off x="725488" y="1682750"/>
            <a:ext cx="11826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b="1"/>
              <a:t>Тыс. рублей</a:t>
            </a:r>
          </a:p>
        </p:txBody>
      </p:sp>
      <p:sp>
        <p:nvSpPr>
          <p:cNvPr id="3" name="Двойная стрелка влево/вправо 2"/>
          <p:cNvSpPr/>
          <p:nvPr/>
        </p:nvSpPr>
        <p:spPr>
          <a:xfrm>
            <a:off x="5873750" y="1914525"/>
            <a:ext cx="938213" cy="238125"/>
          </a:xfrm>
          <a:prstGeom prst="leftRightArrow">
            <a:avLst/>
          </a:prstGeom>
          <a:gradFill>
            <a:gsLst>
              <a:gs pos="0">
                <a:srgbClr val="006600"/>
              </a:gs>
              <a:gs pos="50000">
                <a:schemeClr val="bg1"/>
              </a:gs>
              <a:gs pos="100000">
                <a:srgbClr val="006600"/>
              </a:gs>
            </a:gsLst>
            <a:lin ang="5400000" scaled="0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Двойная стрелка влево/вправо 27"/>
          <p:cNvSpPr/>
          <p:nvPr/>
        </p:nvSpPr>
        <p:spPr>
          <a:xfrm>
            <a:off x="5913438" y="2520950"/>
            <a:ext cx="858837" cy="211138"/>
          </a:xfrm>
          <a:prstGeom prst="leftRightArrow">
            <a:avLst/>
          </a:prstGeom>
          <a:gradFill>
            <a:gsLst>
              <a:gs pos="0">
                <a:srgbClr val="006600"/>
              </a:gs>
              <a:gs pos="50000">
                <a:schemeClr val="bg1"/>
              </a:gs>
              <a:gs pos="100000">
                <a:srgbClr val="006600"/>
              </a:gs>
            </a:gsLst>
            <a:lin ang="5400000" scaled="0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179388" y="188913"/>
            <a:ext cx="1860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C00000"/>
                </a:solidFill>
              </a:rPr>
              <a:t>Источники формирования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492500" y="188913"/>
            <a:ext cx="2663825" cy="504825"/>
          </a:xfrm>
          <a:prstGeom prst="rect">
            <a:avLst/>
          </a:prstGeom>
          <a:solidFill>
            <a:srgbClr val="FFFF00"/>
          </a:solidFill>
          <a:ln w="25400" algn="ctr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  <a:latin typeface="+mn-lt"/>
              </a:rPr>
              <a:t>БЮДЖЕТ СЕЛЬСКОГО ПОСЕЛЕНИЯ</a:t>
            </a:r>
          </a:p>
        </p:txBody>
      </p:sp>
      <p:graphicFrame>
        <p:nvGraphicFramePr>
          <p:cNvPr id="13455" name="Group 143"/>
          <p:cNvGraphicFramePr>
            <a:graphicFrameLocks noGrp="1"/>
          </p:cNvGraphicFramePr>
          <p:nvPr/>
        </p:nvGraphicFramePr>
        <p:xfrm>
          <a:off x="250825" y="1773238"/>
          <a:ext cx="1944688" cy="457200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Налоговые и неналоговые доходы 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08" name="Group 96"/>
          <p:cNvGraphicFramePr>
            <a:graphicFrameLocks noGrp="1"/>
          </p:cNvGraphicFramePr>
          <p:nvPr/>
        </p:nvGraphicFramePr>
        <p:xfrm>
          <a:off x="3348038" y="2565400"/>
          <a:ext cx="1665287" cy="2103438"/>
        </p:xfrm>
        <a:graphic>
          <a:graphicData uri="http://schemas.openxmlformats.org/drawingml/2006/table">
            <a:tbl>
              <a:tblPr/>
              <a:tblGrid>
                <a:gridCol w="1665287"/>
              </a:tblGrid>
              <a:tr h="210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Дотации;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Субвенции на исполнение государственных полномочий;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Иные межбюджетные трансферты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1452" marR="91452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843213" y="1773238"/>
          <a:ext cx="1657350" cy="457200"/>
        </p:xfrm>
        <a:graphic>
          <a:graphicData uri="http://schemas.openxmlformats.org/drawingml/2006/table">
            <a:tbl>
              <a:tblPr/>
              <a:tblGrid>
                <a:gridCol w="16573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Безвозмездные поступления</a:t>
                      </a:r>
                    </a:p>
                  </a:txBody>
                  <a:tcPr marL="91452" marR="91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19478" name="TextBox 14"/>
          <p:cNvSpPr txBox="1">
            <a:spLocks noChangeArrowheads="1"/>
          </p:cNvSpPr>
          <p:nvPr/>
        </p:nvSpPr>
        <p:spPr bwMode="auto">
          <a:xfrm>
            <a:off x="6804025" y="188913"/>
            <a:ext cx="20177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C00000"/>
                </a:solidFill>
              </a:rPr>
              <a:t>Направления использования</a:t>
            </a:r>
          </a:p>
        </p:txBody>
      </p:sp>
      <p:graphicFrame>
        <p:nvGraphicFramePr>
          <p:cNvPr id="13454" name="Group 142"/>
          <p:cNvGraphicFramePr>
            <a:graphicFrameLocks noGrp="1"/>
          </p:cNvGraphicFramePr>
          <p:nvPr/>
        </p:nvGraphicFramePr>
        <p:xfrm>
          <a:off x="5292725" y="1700213"/>
          <a:ext cx="3714750" cy="500062"/>
        </p:xfrm>
        <a:graphic>
          <a:graphicData uri="http://schemas.openxmlformats.org/drawingml/2006/table">
            <a:tbl>
              <a:tblPr/>
              <a:tblGrid>
                <a:gridCol w="3714750"/>
              </a:tblGrid>
              <a:tr h="500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Осуществление части государственных полномочий, переданных органам МСУ</a:t>
                      </a:r>
                    </a:p>
                  </a:txBody>
                  <a:tcPr marL="91454" marR="914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9485" name="TextBox 17"/>
          <p:cNvSpPr txBox="1">
            <a:spLocks noChangeArrowheads="1"/>
          </p:cNvSpPr>
          <p:nvPr/>
        </p:nvSpPr>
        <p:spPr bwMode="auto">
          <a:xfrm>
            <a:off x="5292725" y="2205038"/>
            <a:ext cx="3714750" cy="830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1200">
                <a:solidFill>
                  <a:srgbClr val="800080"/>
                </a:solidFill>
              </a:rPr>
              <a:t>Исполнение государственного полномочия на осуществление первичного воинского учета на территориях, где отсутствуют военные комиссариаты</a:t>
            </a:r>
          </a:p>
        </p:txBody>
      </p:sp>
      <p:graphicFrame>
        <p:nvGraphicFramePr>
          <p:cNvPr id="13456" name="Group 144"/>
          <p:cNvGraphicFramePr>
            <a:graphicFrameLocks noGrp="1"/>
          </p:cNvGraphicFramePr>
          <p:nvPr/>
        </p:nvGraphicFramePr>
        <p:xfrm>
          <a:off x="5292725" y="3068638"/>
          <a:ext cx="3714750" cy="528637"/>
        </p:xfrm>
        <a:graphic>
          <a:graphicData uri="http://schemas.openxmlformats.org/drawingml/2006/table">
            <a:tbl>
              <a:tblPr/>
              <a:tblGrid>
                <a:gridCol w="3714750"/>
              </a:tblGrid>
              <a:tr h="528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Расходы связанные с обеспечением задач местного значения</a:t>
                      </a:r>
                    </a:p>
                  </a:txBody>
                  <a:tcPr marL="91409" marR="914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9492" name="TextBox 19"/>
          <p:cNvSpPr txBox="1">
            <a:spLocks noChangeArrowheads="1"/>
          </p:cNvSpPr>
          <p:nvPr/>
        </p:nvSpPr>
        <p:spPr bwMode="auto">
          <a:xfrm>
            <a:off x="5286375" y="3643313"/>
            <a:ext cx="3714750" cy="2492375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1200">
                <a:solidFill>
                  <a:srgbClr val="996633"/>
                </a:solidFill>
              </a:rPr>
              <a:t>Содержание органов местного самоуправления;</a:t>
            </a:r>
          </a:p>
          <a:p>
            <a:pPr eaLnBrk="1" hangingPunct="1">
              <a:buFontTx/>
              <a:buChar char="•"/>
            </a:pPr>
            <a:r>
              <a:rPr lang="ru-RU" altLang="ru-RU" sz="1200">
                <a:solidFill>
                  <a:srgbClr val="996633"/>
                </a:solidFill>
              </a:rPr>
              <a:t>Благоустройство территории муниципального образования;</a:t>
            </a:r>
          </a:p>
          <a:p>
            <a:pPr eaLnBrk="1" hangingPunct="1">
              <a:buFontTx/>
              <a:buChar char="•"/>
            </a:pPr>
            <a:r>
              <a:rPr lang="ru-RU" altLang="ru-RU" sz="1200">
                <a:solidFill>
                  <a:srgbClr val="996633"/>
                </a:solidFill>
              </a:rPr>
              <a:t>Расходы на исполнение полномочия по опубликованию муниципальных правовых актов, иной официальной информации в печатном СМИ;</a:t>
            </a:r>
          </a:p>
          <a:p>
            <a:pPr eaLnBrk="1" hangingPunct="1">
              <a:buFontTx/>
              <a:buChar char="•"/>
            </a:pPr>
            <a:r>
              <a:rPr lang="ru-RU" altLang="ru-RU" sz="1200">
                <a:solidFill>
                  <a:srgbClr val="996633"/>
                </a:solidFill>
              </a:rPr>
              <a:t>Обеспечение первичных мер пожарной безопасности</a:t>
            </a:r>
          </a:p>
          <a:p>
            <a:pPr eaLnBrk="1" hangingPunct="1">
              <a:buFontTx/>
              <a:buChar char="•"/>
            </a:pPr>
            <a:r>
              <a:rPr lang="ru-RU" altLang="ru-RU" sz="1200">
                <a:solidFill>
                  <a:srgbClr val="996633"/>
                </a:solidFill>
              </a:rPr>
              <a:t>Содержание сетей уличного освещения</a:t>
            </a:r>
          </a:p>
          <a:p>
            <a:pPr eaLnBrk="1" hangingPunct="1">
              <a:buFontTx/>
              <a:buChar char="•"/>
            </a:pPr>
            <a:r>
              <a:rPr lang="ru-RU" altLang="ru-RU" sz="1200">
                <a:solidFill>
                  <a:srgbClr val="996633"/>
                </a:solidFill>
              </a:rPr>
              <a:t>Расходы на обеспечение деятельности МБУК «Покровский СК»</a:t>
            </a:r>
          </a:p>
        </p:txBody>
      </p:sp>
      <p:graphicFrame>
        <p:nvGraphicFramePr>
          <p:cNvPr id="13441" name="Group 129"/>
          <p:cNvGraphicFramePr>
            <a:graphicFrameLocks noGrp="1"/>
          </p:cNvGraphicFramePr>
          <p:nvPr/>
        </p:nvGraphicFramePr>
        <p:xfrm>
          <a:off x="179388" y="4922838"/>
          <a:ext cx="3600450" cy="1189037"/>
        </p:xfrm>
        <a:graphic>
          <a:graphicData uri="http://schemas.openxmlformats.org/drawingml/2006/table">
            <a:tbl>
              <a:tblPr/>
              <a:tblGrid>
                <a:gridCol w="3600450"/>
              </a:tblGrid>
              <a:tr h="1189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местные налоги и сборы: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налог на имущество физических лиц;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земельный налог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52" marR="91452" marT="45644" marB="456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19499" name="AutoShape 80"/>
          <p:cNvSpPr>
            <a:spLocks noChangeArrowheads="1"/>
          </p:cNvSpPr>
          <p:nvPr/>
        </p:nvSpPr>
        <p:spPr bwMode="auto">
          <a:xfrm rot="3021349">
            <a:off x="1547813" y="1268413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500" name="Oval 82"/>
          <p:cNvSpPr>
            <a:spLocks noChangeArrowheads="1"/>
          </p:cNvSpPr>
          <p:nvPr/>
        </p:nvSpPr>
        <p:spPr bwMode="auto">
          <a:xfrm>
            <a:off x="1908175" y="836613"/>
            <a:ext cx="1439863" cy="504825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ru-RU" b="1">
                <a:solidFill>
                  <a:srgbClr val="800000"/>
                </a:solidFill>
              </a:rPr>
              <a:t>Доходы</a:t>
            </a:r>
          </a:p>
          <a:p>
            <a:pPr algn="ctr" eaLnBrk="1" hangingPunct="1"/>
            <a:endParaRPr lang="ru-RU" altLang="ru-RU" b="1">
              <a:solidFill>
                <a:srgbClr val="800000"/>
              </a:solidFill>
            </a:endParaRPr>
          </a:p>
        </p:txBody>
      </p:sp>
      <p:sp>
        <p:nvSpPr>
          <p:cNvPr id="19501" name="Oval 86"/>
          <p:cNvSpPr>
            <a:spLocks noChangeArrowheads="1"/>
          </p:cNvSpPr>
          <p:nvPr/>
        </p:nvSpPr>
        <p:spPr bwMode="auto">
          <a:xfrm>
            <a:off x="6156325" y="908050"/>
            <a:ext cx="1439863" cy="504825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ru-RU" b="1">
                <a:solidFill>
                  <a:srgbClr val="800000"/>
                </a:solidFill>
              </a:rPr>
              <a:t>Расходы</a:t>
            </a:r>
          </a:p>
          <a:p>
            <a:pPr algn="ctr" eaLnBrk="1" hangingPunct="1"/>
            <a:endParaRPr lang="ru-RU" altLang="ru-RU" b="1">
              <a:solidFill>
                <a:srgbClr val="800000"/>
              </a:solidFill>
            </a:endParaRPr>
          </a:p>
        </p:txBody>
      </p:sp>
      <p:sp>
        <p:nvSpPr>
          <p:cNvPr id="19502" name="AutoShape 87"/>
          <p:cNvSpPr>
            <a:spLocks noChangeArrowheads="1"/>
          </p:cNvSpPr>
          <p:nvPr/>
        </p:nvSpPr>
        <p:spPr bwMode="auto">
          <a:xfrm rot="-2651021">
            <a:off x="3249613" y="1273175"/>
            <a:ext cx="358775" cy="477838"/>
          </a:xfrm>
          <a:prstGeom prst="downArrow">
            <a:avLst>
              <a:gd name="adj1" fmla="val 50000"/>
              <a:gd name="adj2" fmla="val 332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2351" name="Group 63"/>
          <p:cNvGraphicFramePr>
            <a:graphicFrameLocks noGrp="1"/>
          </p:cNvGraphicFramePr>
          <p:nvPr/>
        </p:nvGraphicFramePr>
        <p:xfrm>
          <a:off x="179388" y="2565400"/>
          <a:ext cx="2952750" cy="2087563"/>
        </p:xfrm>
        <a:graphic>
          <a:graphicData uri="http://schemas.openxmlformats.org/drawingml/2006/table">
            <a:tbl>
              <a:tblPr/>
              <a:tblGrid>
                <a:gridCol w="2952750"/>
              </a:tblGrid>
              <a:tr h="208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федеральные налоги и сборы, налоги, предусмотренные специальными налоговыми режимами: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налог на доходы физических лиц;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государственная пошлина за совершение нотариальных действий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52" marR="91452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19509" name="AutoShape 100"/>
          <p:cNvSpPr>
            <a:spLocks noChangeArrowheads="1"/>
          </p:cNvSpPr>
          <p:nvPr/>
        </p:nvSpPr>
        <p:spPr bwMode="auto">
          <a:xfrm>
            <a:off x="3924300" y="2276475"/>
            <a:ext cx="287338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510" name="AutoShape 103"/>
          <p:cNvSpPr>
            <a:spLocks noChangeArrowheads="1"/>
          </p:cNvSpPr>
          <p:nvPr/>
        </p:nvSpPr>
        <p:spPr bwMode="auto">
          <a:xfrm>
            <a:off x="1042988" y="2276475"/>
            <a:ext cx="287337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511" name="AutoShape 147"/>
          <p:cNvSpPr>
            <a:spLocks noChangeArrowheads="1"/>
          </p:cNvSpPr>
          <p:nvPr/>
        </p:nvSpPr>
        <p:spPr bwMode="auto">
          <a:xfrm>
            <a:off x="6804025" y="1484313"/>
            <a:ext cx="287338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2698750" y="476250"/>
            <a:ext cx="3744913" cy="925513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accent2"/>
                </a:solidFill>
              </a:rPr>
              <a:t>Доходы бюджета </a:t>
            </a:r>
          </a:p>
          <a:p>
            <a:pPr algn="ctr" eaLnBrk="1" hangingPunct="1"/>
            <a:r>
              <a:rPr lang="ru-RU" altLang="ru-RU" b="1">
                <a:solidFill>
                  <a:schemeClr val="accent2"/>
                </a:solidFill>
              </a:rPr>
              <a:t>сельского поселения, </a:t>
            </a:r>
          </a:p>
          <a:p>
            <a:pPr algn="ctr" eaLnBrk="1" hangingPunct="1"/>
            <a:r>
              <a:rPr lang="ru-RU" altLang="ru-RU" b="1">
                <a:solidFill>
                  <a:schemeClr val="accent2"/>
                </a:solidFill>
              </a:rPr>
              <a:t>тыс.руб.</a:t>
            </a:r>
          </a:p>
        </p:txBody>
      </p:sp>
      <p:graphicFrame>
        <p:nvGraphicFramePr>
          <p:cNvPr id="4" name="Group 72"/>
          <p:cNvGraphicFramePr>
            <a:graphicFrameLocks noGrp="1"/>
          </p:cNvGraphicFramePr>
          <p:nvPr/>
        </p:nvGraphicFramePr>
        <p:xfrm>
          <a:off x="539750" y="1773238"/>
          <a:ext cx="7686675" cy="4438650"/>
        </p:xfrm>
        <a:graphic>
          <a:graphicData uri="http://schemas.openxmlformats.org/drawingml/2006/table">
            <a:tbl>
              <a:tblPr/>
              <a:tblGrid>
                <a:gridCol w="2663825"/>
                <a:gridCol w="1206500"/>
                <a:gridCol w="1225550"/>
                <a:gridCol w="1295400"/>
                <a:gridCol w="1295400"/>
              </a:tblGrid>
              <a:tr h="6707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Доходы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2019г.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2020г.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2021г.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2022г.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61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Налоговые и неналоговые доходы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4580,8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4513,8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4567,9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4584,5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806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том числе: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8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- налог на доходы физических лиц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1864,5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2016,6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2065,1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2075,9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8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- налоги на имущество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2427,8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2222,6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2222,6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2222,6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8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- прочие налоговые доходы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154,8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140,9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146,5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152,3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Безвозмездные поступления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4386,1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2705,1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924,5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1095,6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40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 доходов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8966,9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7218,9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5492,4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5680,1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2460</TotalTime>
  <Words>919</Words>
  <Application>Microsoft Office PowerPoint</Application>
  <PresentationFormat>Экран (4:3)</PresentationFormat>
  <Paragraphs>224</Paragraphs>
  <Slides>13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Franklin Gothic Medium</vt:lpstr>
      <vt:lpstr>Franklin Gothic Book</vt:lpstr>
      <vt:lpstr>Wingdings 2</vt:lpstr>
      <vt:lpstr>Wingdings</vt:lpstr>
      <vt:lpstr>Times New Roman</vt:lpstr>
      <vt:lpstr>1_Специальное оформление</vt:lpstr>
      <vt:lpstr>Трек</vt:lpstr>
      <vt:lpstr>Презентация PowerPoint</vt:lpstr>
      <vt:lpstr> </vt:lpstr>
      <vt:lpstr>Этапы составления и утверждения  бюджета сельского поселения </vt:lpstr>
      <vt:lpstr>Документы, на основании которых составляется проект бюджета сельского поселения  </vt:lpstr>
      <vt:lpstr>Презентация PowerPoint</vt:lpstr>
      <vt:lpstr>Основные направления бюджетной и налоговой политики на 2020 – 2022 годы</vt:lpstr>
      <vt:lpstr>Сбалансированность бюджета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Муниципальные программы  Гагаринского сельского поселения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trofimova_ey</dc:creator>
  <cp:lastModifiedBy>User Windows</cp:lastModifiedBy>
  <cp:revision>236</cp:revision>
  <cp:lastPrinted>2013-10-03T09:30:52Z</cp:lastPrinted>
  <dcterms:created xsi:type="dcterms:W3CDTF">2011-01-26T13:13:38Z</dcterms:created>
  <dcterms:modified xsi:type="dcterms:W3CDTF">2020-01-24T10:53:42Z</dcterms:modified>
</cp:coreProperties>
</file>