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30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205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7505,2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92,5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1,2%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4,4 тыс. рублей    0,1%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4916,6 тыс. рублей  65,5%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1,0 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0,01 %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1727,4 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23,0%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633,8  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8,4%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0" presStyleCnt="6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0" presStyleCnt="6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0" presStyleCnt="6" custScaleX="150284" custScaleY="145446" custRadScaleRad="85834" custRadScaleInc="-532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1" presStyleCnt="6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1" presStyleCnt="6" custScaleX="145447" custScaleY="145447" custRadScaleRad="96363" custRadScaleInc="-168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2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2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2" presStyleCnt="6" custAng="803322" custScaleX="114283" custScaleY="103389" custRadScaleRad="129428" custRadScaleInc="-215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6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6" custScaleX="159510" custScaleY="132689" custRadScaleRad="159835" custRadScaleInc="-296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45447" custScaleY="145447" custRadScaleRad="158932" custRadScaleInc="37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ScaleX="145447" custScaleY="122198" custRadScaleRad="134064" custRadScaleInc="51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EE5ED6C8-3C2A-4568-8D0F-8E9F80CDB84E}" srcId="{B179D74B-D7BA-4ED1-A72F-D0DA76E8417A}" destId="{948D7AA2-6A07-4029-958A-456C6A888F0B}" srcOrd="2" destOrd="0" parTransId="{850BDB31-7899-47A8-8A8D-2651EE81DB1C}" sibTransId="{5E26D90B-22ED-4AB4-8D07-24D8137BEB98}"/>
    <dgm:cxn modelId="{1AB39086-C25E-4ABE-878B-C30FE6484202}" srcId="{B179D74B-D7BA-4ED1-A72F-D0DA76E8417A}" destId="{5A305073-4AE3-4F5A-9103-E20EE30AA624}" srcOrd="0" destOrd="0" parTransId="{15828F25-D9DC-474E-BDB7-D0C96BB09D53}" sibTransId="{E9C62FCB-D719-489F-AD23-B2692E2F13DF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8E627F83-381F-46CA-B5E2-DB2C62C29C4F}" type="presParOf" srcId="{FC4E895A-5CB6-4776-9D34-BC12EF08CF61}" destId="{09F81971-61A1-4CB0-8EEA-38BD69D84A68}" srcOrd="1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2" destOrd="0" presId="urn:microsoft.com/office/officeart/2005/8/layout/radial1"/>
    <dgm:cxn modelId="{342FAD68-2895-4720-A1BA-032BC4934D6F}" type="presParOf" srcId="{FC4E895A-5CB6-4776-9D34-BC12EF08CF61}" destId="{6CE479B8-58DF-48DD-AC0B-D0C5FC6877CB}" srcOrd="3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4" destOrd="0" presId="urn:microsoft.com/office/officeart/2005/8/layout/radial1"/>
    <dgm:cxn modelId="{872EEA37-470F-4CF0-B1D2-EDBF0D5ECA0F}" type="presParOf" srcId="{FC4E895A-5CB6-4776-9D34-BC12EF08CF61}" destId="{A5A442AC-CDA8-474B-92EE-3D632F0EC957}" srcOrd="5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6" destOrd="0" presId="urn:microsoft.com/office/officeart/2005/8/layout/radial1"/>
    <dgm:cxn modelId="{FB26BC09-5A40-42AB-BD45-45E633CF3FFF}" type="presParOf" srcId="{FC4E895A-5CB6-4776-9D34-BC12EF08CF61}" destId="{E5D811FC-7971-4430-8A28-1798A91448B2}" srcOrd="7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8" destOrd="0" presId="urn:microsoft.com/office/officeart/2005/8/layout/radial1"/>
    <dgm:cxn modelId="{AADE3A10-990B-4595-8220-63F085F35129}" type="presParOf" srcId="{FC4E895A-5CB6-4776-9D34-BC12EF08CF61}" destId="{BC211171-4868-4B1B-8C84-7AFE7DA92B72}" srcOrd="9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0" destOrd="0" presId="urn:microsoft.com/office/officeart/2005/8/layout/radial1"/>
    <dgm:cxn modelId="{698E30B4-36A9-4AA7-B5F3-F80BDB2ABF6E}" type="presParOf" srcId="{FC4E895A-5CB6-4776-9D34-BC12EF08CF61}" destId="{38A04AD7-3C30-42FD-9169-981E636C19E5}" srcOrd="11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85,9тыс.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8731,4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2807" custLinFactNeighborY="-12413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589913" y="2017716"/>
          <a:ext cx="4015859" cy="1550938"/>
        </a:xfrm>
        <a:prstGeom prst="ellipse">
          <a:avLst/>
        </a:prstGeom>
        <a:gradFill rotWithShape="1">
          <a:gsLst>
            <a:gs pos="0">
              <a:schemeClr val="accent5"/>
            </a:gs>
            <a:gs pos="100000">
              <a:schemeClr val="accent5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5875" prstMaterial="metal">
          <a:bevelT w="101600" h="25400" prst="softRound"/>
          <a:contourClr>
            <a:schemeClr val="accent5">
              <a:shade val="3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7505,2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78022" y="2244846"/>
        <a:ext cx="2839641" cy="1096678"/>
      </dsp:txXfrm>
    </dsp:sp>
    <dsp:sp modelId="{09F81971-61A1-4CB0-8EEA-38BD69D84A68}">
      <dsp:nvSpPr>
        <dsp:cNvPr id="0" name=""/>
        <dsp:cNvSpPr/>
      </dsp:nvSpPr>
      <dsp:spPr>
        <a:xfrm rot="17467882">
          <a:off x="4230737" y="3442161"/>
          <a:ext cx="221030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221030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5726" y="3451547"/>
        <a:ext cx="11051" cy="11051"/>
      </dsp:txXfrm>
    </dsp:sp>
    <dsp:sp modelId="{B4689F4D-C616-4B5A-AB08-969AFEC6F29C}">
      <dsp:nvSpPr>
        <dsp:cNvPr id="0" name=""/>
        <dsp:cNvSpPr/>
      </dsp:nvSpPr>
      <dsp:spPr>
        <a:xfrm>
          <a:off x="2843809" y="3284158"/>
          <a:ext cx="2276873" cy="2203575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92,5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1,2%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77249" y="3606864"/>
        <a:ext cx="1609993" cy="1558163"/>
      </dsp:txXfrm>
    </dsp:sp>
    <dsp:sp modelId="{6CE479B8-58DF-48DD-AC0B-D0C5FC6877CB}">
      <dsp:nvSpPr>
        <dsp:cNvPr id="0" name=""/>
        <dsp:cNvSpPr/>
      </dsp:nvSpPr>
      <dsp:spPr>
        <a:xfrm rot="5971622">
          <a:off x="4627820" y="2088955"/>
          <a:ext cx="171418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171418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709244" y="2099581"/>
        <a:ext cx="8570" cy="8570"/>
      </dsp:txXfrm>
    </dsp:sp>
    <dsp:sp modelId="{A6529843-AF44-44C9-93DF-E3B0991FDD04}">
      <dsp:nvSpPr>
        <dsp:cNvPr id="0" name=""/>
        <dsp:cNvSpPr/>
      </dsp:nvSpPr>
      <dsp:spPr>
        <a:xfrm>
          <a:off x="3779909" y="0"/>
          <a:ext cx="2203590" cy="220359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633,8  тыс.рублей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8,4%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102617" y="322708"/>
        <a:ext cx="1558174" cy="1558174"/>
      </dsp:txXfrm>
    </dsp:sp>
    <dsp:sp modelId="{A5A442AC-CDA8-474B-92EE-3D632F0EC957}">
      <dsp:nvSpPr>
        <dsp:cNvPr id="0" name=""/>
        <dsp:cNvSpPr/>
      </dsp:nvSpPr>
      <dsp:spPr>
        <a:xfrm rot="19514865">
          <a:off x="5529499" y="1957015"/>
          <a:ext cx="504164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04164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68977" y="1959323"/>
        <a:ext cx="25208" cy="25208"/>
      </dsp:txXfrm>
    </dsp:sp>
    <dsp:sp modelId="{D418F6EB-147F-4047-B751-E8166DE58772}">
      <dsp:nvSpPr>
        <dsp:cNvPr id="0" name=""/>
        <dsp:cNvSpPr/>
      </dsp:nvSpPr>
      <dsp:spPr>
        <a:xfrm rot="803322">
          <a:off x="5809946" y="568430"/>
          <a:ext cx="1731441" cy="1566392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4,4 тыс. рублей    0,1%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063510" y="797823"/>
        <a:ext cx="1224313" cy="1107606"/>
      </dsp:txXfrm>
    </dsp:sp>
    <dsp:sp modelId="{E5D811FC-7971-4430-8A28-1798A91448B2}">
      <dsp:nvSpPr>
        <dsp:cNvPr id="0" name=""/>
        <dsp:cNvSpPr/>
      </dsp:nvSpPr>
      <dsp:spPr>
        <a:xfrm rot="10874357">
          <a:off x="6516618" y="2820712"/>
          <a:ext cx="86021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86021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557478" y="2833474"/>
        <a:ext cx="4301" cy="4301"/>
      </dsp:txXfrm>
    </dsp:sp>
    <dsp:sp modelId="{B73BB58B-01B7-42F4-9905-9F1B2B2B2E86}">
      <dsp:nvSpPr>
        <dsp:cNvPr id="0" name=""/>
        <dsp:cNvSpPr/>
      </dsp:nvSpPr>
      <dsp:spPr>
        <a:xfrm>
          <a:off x="6516220" y="1855674"/>
          <a:ext cx="2416651" cy="201030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4916,6 тыс. рублей  65,5%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870130" y="2150076"/>
        <a:ext cx="1708831" cy="1421496"/>
      </dsp:txXfrm>
    </dsp:sp>
    <dsp:sp modelId="{BC211171-4868-4B1B-8C84-7AFE7DA92B72}">
      <dsp:nvSpPr>
        <dsp:cNvPr id="0" name=""/>
        <dsp:cNvSpPr/>
      </dsp:nvSpPr>
      <dsp:spPr>
        <a:xfrm rot="9685990">
          <a:off x="2633246" y="3360654"/>
          <a:ext cx="46153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461536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52476" y="3364027"/>
        <a:ext cx="23076" cy="23076"/>
      </dsp:txXfrm>
    </dsp:sp>
    <dsp:sp modelId="{9779251D-D94F-458D-8625-FA8430489ABD}">
      <dsp:nvSpPr>
        <dsp:cNvPr id="0" name=""/>
        <dsp:cNvSpPr/>
      </dsp:nvSpPr>
      <dsp:spPr>
        <a:xfrm>
          <a:off x="499011" y="2698073"/>
          <a:ext cx="2203590" cy="220359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1,0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0,01 %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821719" y="3020781"/>
        <a:ext cx="1558174" cy="1558174"/>
      </dsp:txXfrm>
    </dsp:sp>
    <dsp:sp modelId="{38A04AD7-3C30-42FD-9169-981E636C19E5}">
      <dsp:nvSpPr>
        <dsp:cNvPr id="0" name=""/>
        <dsp:cNvSpPr/>
      </dsp:nvSpPr>
      <dsp:spPr>
        <a:xfrm rot="13491859">
          <a:off x="3341933" y="1836721"/>
          <a:ext cx="619773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619773" y="1491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636326" y="1836138"/>
        <a:ext cx="30988" cy="30988"/>
      </dsp:txXfrm>
    </dsp:sp>
    <dsp:sp modelId="{21AB2C71-7445-44F1-88DA-8920B87614F7}">
      <dsp:nvSpPr>
        <dsp:cNvPr id="0" name=""/>
        <dsp:cNvSpPr/>
      </dsp:nvSpPr>
      <dsp:spPr>
        <a:xfrm>
          <a:off x="1619674" y="0"/>
          <a:ext cx="2203590" cy="185135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1727,4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23,0%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942382" y="271125"/>
        <a:ext cx="1558174" cy="1309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93392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8731,4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362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334907" y="2163361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85,9тыс.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9959" y="2272710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499755" cy="29605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на основании решения Собрания депутатов Гагаринского сельского поселения от 29.04.2021г. № 137                                                                    «Об утверждении отчёта об исполнении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Гагаринского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20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dirty="0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084693511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за 2020 год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67544" y="2708920"/>
            <a:ext cx="1584176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Социальная политика 114,1 тыс. рублей     1,5 %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256076" y="4915980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Образование 15,4 тыс. рублей 0,2 %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186141" y="1412776"/>
            <a:ext cx="3490315" cy="3082941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7267,5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237,7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13573270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2019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857760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Гагаринского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4293096"/>
            <a:ext cx="2520280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терроризму, экстремизму, коррупции в Гагаринском сельском поселении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6690" y="2819430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8135" y="2789535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3088" y="2789535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80308" y="4293096"/>
            <a:ext cx="2880320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612068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ru-RU" alt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Бюджет Гагаринского сельского поселения Морозовского района  за 2020год  направлен на решение следующих ключевых задач: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Повышение прозрачности и открытости бюджетного процесса</a:t>
            </a:r>
          </a:p>
          <a:p>
            <a:pPr algn="just"/>
            <a:r>
              <a:rPr lang="ru-RU" altLang="ru-RU" sz="2000" dirty="0" smtClean="0">
                <a:latin typeface="Times New Roman" pitchFamily="18" charset="0"/>
              </a:rPr>
              <a:t>    </a:t>
            </a:r>
            <a:r>
              <a:rPr lang="ru-RU" altLang="ru-RU" sz="1800" dirty="0" smtClean="0">
                <a:latin typeface="Times New Roman" pitchFamily="18" charset="0"/>
              </a:rPr>
              <a:t>С решением Собрания депутатов Гагаринского сельского </a:t>
            </a:r>
            <a:r>
              <a:rPr lang="ru-RU" altLang="ru-RU" sz="1800" dirty="0">
                <a:latin typeface="Times New Roman" pitchFamily="18" charset="0"/>
              </a:rPr>
              <a:t>поселения «</a:t>
            </a:r>
            <a:r>
              <a:rPr lang="ru-RU" altLang="ru-RU" sz="1800" dirty="0" smtClean="0">
                <a:latin typeface="Times New Roman" pitchFamily="18" charset="0"/>
              </a:rPr>
              <a:t>Об утверждении отчёта об исполнении бюджета Гагаринского </a:t>
            </a:r>
            <a:r>
              <a:rPr lang="ru-RU" altLang="ru-RU" sz="1800" dirty="0">
                <a:latin typeface="Times New Roman" pitchFamily="18" charset="0"/>
              </a:rPr>
              <a:t>сельского </a:t>
            </a:r>
            <a:r>
              <a:rPr lang="ru-RU" altLang="ru-RU" sz="18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1800" smtClean="0">
                <a:latin typeface="Times New Roman" pitchFamily="18" charset="0"/>
              </a:rPr>
              <a:t>за 2020 </a:t>
            </a:r>
            <a:r>
              <a:rPr lang="ru-RU" altLang="ru-RU" sz="1800" dirty="0" smtClean="0">
                <a:latin typeface="Times New Roman" pitchFamily="18" charset="0"/>
              </a:rPr>
              <a:t>год» </a:t>
            </a:r>
            <a:r>
              <a:rPr lang="ru-RU" altLang="ru-RU" sz="1800" dirty="0">
                <a:latin typeface="Times New Roman" pitchFamily="18" charset="0"/>
              </a:rPr>
              <a:t>можно ознакомиться </a:t>
            </a:r>
            <a:r>
              <a:rPr lang="ru-RU" altLang="ru-RU" sz="1800" dirty="0" smtClean="0">
                <a:latin typeface="Times New Roman" pitchFamily="18" charset="0"/>
              </a:rPr>
              <a:t>на </a:t>
            </a:r>
            <a:r>
              <a:rPr lang="ru-RU" altLang="ru-RU" sz="1800" dirty="0">
                <a:latin typeface="Times New Roman" pitchFamily="18" charset="0"/>
              </a:rPr>
              <a:t>сайте </a:t>
            </a:r>
            <a:r>
              <a:rPr lang="ru-RU" altLang="ru-RU" sz="1800" dirty="0" smtClean="0">
                <a:latin typeface="Times New Roman" pitchFamily="18" charset="0"/>
              </a:rPr>
              <a:t>Гагаринского сельского поселения в </a:t>
            </a:r>
            <a:r>
              <a:rPr lang="ru-RU" altLang="ru-RU" sz="1800" dirty="0">
                <a:latin typeface="Times New Roman" pitchFamily="18" charset="0"/>
              </a:rPr>
              <a:t>разделе </a:t>
            </a:r>
            <a:r>
              <a:rPr lang="ru-RU" altLang="ru-RU" sz="1800" dirty="0" smtClean="0">
                <a:latin typeface="Times New Roman" pitchFamily="18" charset="0"/>
              </a:rPr>
              <a:t>«Бюджет для граждан»., в библиотеке Гагаринского сельского поселения</a:t>
            </a:r>
            <a:endParaRPr lang="ru-RU" altLang="ru-RU" sz="18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7544" y="4293096"/>
            <a:ext cx="791966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 х. 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49798" cy="5328592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ru-RU" sz="2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657350" y="124122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ДОХОДЫ</a:t>
            </a:r>
            <a:r>
              <a:rPr lang="ru-RU" altLang="ru-RU" sz="2000" b="1" dirty="0"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–</a:t>
            </a:r>
            <a:r>
              <a:rPr lang="ru-RU" altLang="ru-RU" sz="2000" b="1" dirty="0"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РАСХОДЫ = ДЕФИЦИТ (ПРОФИЦИТ)</a:t>
            </a: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9" y="3071316"/>
            <a:ext cx="28956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296863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Дотации </a:t>
            </a:r>
            <a:endParaRPr lang="ru-RU" alt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»</a:t>
            </a:r>
            <a:r>
              <a:rPr lang="en-US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- 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)</a:t>
            </a: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за 2020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134" y="1556791"/>
            <a:ext cx="2702202" cy="873951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76,0 тыс. рублей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4048" y="2759715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7429,2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4048" y="3717032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7505,2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6" y="2193370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7429,2</a:t>
            </a: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2020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2511" y="2802447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147,3тыс.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68811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3034,6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4247,3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bg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bg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1089306" y="3167766"/>
            <a:ext cx="3220968" cy="2778316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1930,9тыс.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699792" y="4073792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Государственная пошлина за совершение нотариальных действий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0,2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5410046" y="1715494"/>
            <a:ext cx="3247531" cy="293104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308"/>
              <a:gd name="connsiteX1" fmla="*/ 10000 w 10000"/>
              <a:gd name="connsiteY1" fmla="*/ 0 h 10308"/>
              <a:gd name="connsiteX2" fmla="*/ 6853 w 10000"/>
              <a:gd name="connsiteY2" fmla="*/ 10308 h 10308"/>
              <a:gd name="connsiteX3" fmla="*/ 0 w 10000"/>
              <a:gd name="connsiteY3" fmla="*/ 0 h 10308"/>
              <a:gd name="connsiteX0" fmla="*/ 0 w 10014"/>
              <a:gd name="connsiteY0" fmla="*/ 6194 h 10308"/>
              <a:gd name="connsiteX1" fmla="*/ 10014 w 10014"/>
              <a:gd name="connsiteY1" fmla="*/ 0 h 10308"/>
              <a:gd name="connsiteX2" fmla="*/ 6867 w 10014"/>
              <a:gd name="connsiteY2" fmla="*/ 10308 h 10308"/>
              <a:gd name="connsiteX3" fmla="*/ 0 w 10014"/>
              <a:gd name="connsiteY3" fmla="*/ 6194 h 10308"/>
              <a:gd name="connsiteX0" fmla="*/ 0 w 9368"/>
              <a:gd name="connsiteY0" fmla="*/ 7541 h 11655"/>
              <a:gd name="connsiteX1" fmla="*/ 9368 w 9368"/>
              <a:gd name="connsiteY1" fmla="*/ 0 h 11655"/>
              <a:gd name="connsiteX2" fmla="*/ 6867 w 9368"/>
              <a:gd name="connsiteY2" fmla="*/ 11655 h 11655"/>
              <a:gd name="connsiteX3" fmla="*/ 0 w 9368"/>
              <a:gd name="connsiteY3" fmla="*/ 7541 h 11655"/>
              <a:gd name="connsiteX0" fmla="*/ 0 w 10760"/>
              <a:gd name="connsiteY0" fmla="*/ 7843 h 10000"/>
              <a:gd name="connsiteX1" fmla="*/ 10760 w 10760"/>
              <a:gd name="connsiteY1" fmla="*/ 0 h 10000"/>
              <a:gd name="connsiteX2" fmla="*/ 8090 w 10760"/>
              <a:gd name="connsiteY2" fmla="*/ 10000 h 10000"/>
              <a:gd name="connsiteX3" fmla="*/ 0 w 10760"/>
              <a:gd name="connsiteY3" fmla="*/ 7843 h 10000"/>
              <a:gd name="connsiteX0" fmla="*/ 0 w 10760"/>
              <a:gd name="connsiteY0" fmla="*/ 7843 h 11016"/>
              <a:gd name="connsiteX1" fmla="*/ 10760 w 10760"/>
              <a:gd name="connsiteY1" fmla="*/ 0 h 11016"/>
              <a:gd name="connsiteX2" fmla="*/ 9216 w 10760"/>
              <a:gd name="connsiteY2" fmla="*/ 11016 h 11016"/>
              <a:gd name="connsiteX3" fmla="*/ 0 w 10760"/>
              <a:gd name="connsiteY3" fmla="*/ 7843 h 11016"/>
              <a:gd name="connsiteX0" fmla="*/ 0 w 9332"/>
              <a:gd name="connsiteY0" fmla="*/ 9392 h 11016"/>
              <a:gd name="connsiteX1" fmla="*/ 9332 w 9332"/>
              <a:gd name="connsiteY1" fmla="*/ 0 h 11016"/>
              <a:gd name="connsiteX2" fmla="*/ 7788 w 9332"/>
              <a:gd name="connsiteY2" fmla="*/ 11016 h 11016"/>
              <a:gd name="connsiteX3" fmla="*/ 0 w 9332"/>
              <a:gd name="connsiteY3" fmla="*/ 9392 h 11016"/>
              <a:gd name="connsiteX0" fmla="*/ 0 w 9334"/>
              <a:gd name="connsiteY0" fmla="*/ 6788 h 8262"/>
              <a:gd name="connsiteX1" fmla="*/ 9334 w 9334"/>
              <a:gd name="connsiteY1" fmla="*/ 0 h 8262"/>
              <a:gd name="connsiteX2" fmla="*/ 8345 w 9334"/>
              <a:gd name="connsiteY2" fmla="*/ 8262 h 8262"/>
              <a:gd name="connsiteX3" fmla="*/ 0 w 9334"/>
              <a:gd name="connsiteY3" fmla="*/ 6788 h 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4" h="8262">
                <a:moveTo>
                  <a:pt x="0" y="6788"/>
                </a:moveTo>
                <a:lnTo>
                  <a:pt x="9334" y="0"/>
                </a:lnTo>
                <a:lnTo>
                  <a:pt x="8345" y="8262"/>
                </a:lnTo>
                <a:lnTo>
                  <a:pt x="0" y="678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Налог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на имущество физических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119,6 тыс. рублей</a:t>
            </a:r>
          </a:p>
        </p:txBody>
      </p:sp>
      <p:sp>
        <p:nvSpPr>
          <p:cNvPr id="21" name="Овал 20"/>
          <p:cNvSpPr/>
          <p:nvPr/>
        </p:nvSpPr>
        <p:spPr>
          <a:xfrm>
            <a:off x="3828068" y="3181016"/>
            <a:ext cx="1201769" cy="742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4247,3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020" y="836712"/>
            <a:ext cx="3915867" cy="2294362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2094,0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918270" y="1465006"/>
            <a:ext cx="3354813" cy="2778316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Единый сельскохозяйственный налог 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102,6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2897" y="0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510640" y="2636913"/>
            <a:ext cx="1925455" cy="1800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147,3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82204" y="2348223"/>
            <a:ext cx="3128436" cy="25957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Денежные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взыскания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(штрафы)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8,0 </a:t>
            </a:r>
            <a:r>
              <a:rPr lang="ru-RU" dirty="0">
                <a:solidFill>
                  <a:schemeClr val="bg1"/>
                </a:solidFill>
              </a:rPr>
              <a:t>тыс. рублей</a:t>
            </a:r>
          </a:p>
        </p:txBody>
      </p:sp>
      <p:sp>
        <p:nvSpPr>
          <p:cNvPr id="3" name="Овал 2"/>
          <p:cNvSpPr/>
          <p:nvPr/>
        </p:nvSpPr>
        <p:spPr>
          <a:xfrm>
            <a:off x="5652120" y="2348224"/>
            <a:ext cx="2952328" cy="2304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Доходы от сдачи в аренду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 имущества </a:t>
            </a:r>
            <a:r>
              <a:rPr lang="ru-RU" dirty="0" smtClean="0">
                <a:solidFill>
                  <a:schemeClr val="bg1"/>
                </a:solidFill>
              </a:rPr>
              <a:t>139,3тыс</a:t>
            </a:r>
            <a:r>
              <a:rPr lang="ru-RU" dirty="0">
                <a:solidFill>
                  <a:schemeClr val="bg1"/>
                </a:solidFill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9892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00502" y="3101228"/>
            <a:ext cx="1270987" cy="12316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3034,6</a:t>
            </a:r>
          </a:p>
          <a:p>
            <a:pPr algn="ctr"/>
            <a:r>
              <a:rPr lang="ru-RU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23528" y="4819131"/>
            <a:ext cx="3240360" cy="1599462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924944"/>
            <a:ext cx="3240360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92,5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915816" y="836712"/>
            <a:ext cx="3240360" cy="159946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2623,5 тыс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436096" y="2909658"/>
            <a:ext cx="3240360" cy="1599462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трансферты, передаваемые бюджетам поселений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375,3 тыс. руб.</a:t>
            </a:r>
            <a:endParaRPr lang="ru-RU" sz="1600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400495" y="4971531"/>
            <a:ext cx="3240360" cy="159946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межбюджетных трансфертов имеющих целевое назначение, прошлых лет из бюджетов сельских поселений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-56,9 тыс. руб.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2225</TotalTime>
  <Words>825</Words>
  <Application>Microsoft Office PowerPoint</Application>
  <PresentationFormat>Экран (4:3)</PresentationFormat>
  <Paragraphs>153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Презентация PowerPoint</vt:lpstr>
      <vt:lpstr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за 2020 год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328</cp:revision>
  <cp:lastPrinted>2014-05-13T11:35:02Z</cp:lastPrinted>
  <dcterms:created xsi:type="dcterms:W3CDTF">2014-05-12T16:47:43Z</dcterms:created>
  <dcterms:modified xsi:type="dcterms:W3CDTF">2021-05-19T06:35:37Z</dcterms:modified>
</cp:coreProperties>
</file>