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297" r:id="rId9"/>
    <p:sldId id="298" r:id="rId10"/>
    <p:sldId id="306" r:id="rId11"/>
    <p:sldId id="301" r:id="rId12"/>
    <p:sldId id="302" r:id="rId13"/>
    <p:sldId id="30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916" autoAdjust="0"/>
  </p:normalViewPr>
  <p:slideViewPr>
    <p:cSldViewPr>
      <p:cViewPr>
        <p:scale>
          <a:sx n="70" d="100"/>
          <a:sy n="70" d="100"/>
        </p:scale>
        <p:origin x="-15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2021г-4622,3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2022г-4777,8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2023г-4780,6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2021г-5,0 т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р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2022 г.-3,0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2023г.-3,0 т. р.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2021г.-82,9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2022г.-88,0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2023г.- 0,0 т. р.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2021-2023г-5,0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2021г-3894,6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2022г-3547,8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2023г-3587,8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</a:t>
          </a:r>
        </a:p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2021-2023г-3,5 т</a:t>
          </a: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. р.</a:t>
          </a: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2021г- 485,3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2022г.-1014,5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2023г.-1065,3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2021г-31,0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2022г-1,0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2023г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.-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4807" custLinFactNeighborY="-1656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45447" custScaleY="104811" custRadScaleRad="139638" custRadScaleInc="-219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41591" custScaleY="147926" custRadScaleRad="150274" custRadScaleInc="-582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39572" custScaleY="127461" custRadScaleRad="126980" custRadScaleInc="-233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7" custAng="20796678" custFlipHor="1" custScaleX="161938" custScaleY="111617" custRadScaleRad="133444" custRadScaleInc="-173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4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4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4" presStyleCnt="7" custScaleX="159511" custScaleY="121726" custRadScaleRad="90620" custRadScaleInc="-182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165009" custScaleY="114830" custRadScaleRad="111334" custRadScaleInc="-137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45447" custScaleY="122198" custRadScaleRad="92343" custRadScaleInc="170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8D09AD1C-03C1-4A68-8625-C44A00B79205}" type="presOf" srcId="{065A3735-5D80-4FA3-B867-379611BFBD38}" destId="{9F81A141-1B04-4A03-B238-37F7A90993F2}" srcOrd="0" destOrd="0" presId="urn:microsoft.com/office/officeart/2005/8/layout/radial1"/>
    <dgm:cxn modelId="{6A522AAC-6EFC-460F-84DA-A39C2E3540C3}" type="presOf" srcId="{607EE9E9-D002-42FE-B74D-D945412804DF}" destId="{2CB797D3-131D-4B40-8D1C-3C0BCCD4E26A}" srcOrd="0" destOrd="0" presId="urn:microsoft.com/office/officeart/2005/8/layout/radial1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63747DA2-2B5D-40FA-93AD-B6689CE961A9}" type="presOf" srcId="{607EE9E9-D002-42FE-B74D-D945412804DF}" destId="{9C4E9843-91FB-4B66-AD05-A718EA51A920}" srcOrd="1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4" destOrd="0" parTransId="{F986B101-2D04-4E3D-8735-12066002DCA2}" sibTransId="{CB8E9DCB-886A-4917-B75A-D6CABEF1A2D5}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ED4BB1C1-B98D-4162-87EB-75095123E682}" type="presParOf" srcId="{FC4E895A-5CB6-4776-9D34-BC12EF08CF61}" destId="{2CB797D3-131D-4B40-8D1C-3C0BCCD4E26A}" srcOrd="1" destOrd="0" presId="urn:microsoft.com/office/officeart/2005/8/layout/radial1"/>
    <dgm:cxn modelId="{02070757-9C51-4F90-BFF4-11D9920722A0}" type="presParOf" srcId="{2CB797D3-131D-4B40-8D1C-3C0BCCD4E26A}" destId="{9C4E9843-91FB-4B66-AD05-A718EA51A920}" srcOrd="0" destOrd="0" presId="urn:microsoft.com/office/officeart/2005/8/layout/radial1"/>
    <dgm:cxn modelId="{EF7F9E84-3FB4-468D-B470-444A9D734AA0}" type="presParOf" srcId="{FC4E895A-5CB6-4776-9D34-BC12EF08CF61}" destId="{9F81A141-1B04-4A03-B238-37F7A90993F2}" srcOrd="2" destOrd="0" presId="urn:microsoft.com/office/officeart/2005/8/layout/radial1"/>
    <dgm:cxn modelId="{8E627F83-381F-46CA-B5E2-DB2C62C29C4F}" type="presParOf" srcId="{FC4E895A-5CB6-4776-9D34-BC12EF08CF61}" destId="{09F81971-61A1-4CB0-8EEA-38BD69D84A68}" srcOrd="3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4" destOrd="0" presId="urn:microsoft.com/office/officeart/2005/8/layout/radial1"/>
    <dgm:cxn modelId="{342FAD68-2895-4720-A1BA-032BC4934D6F}" type="presParOf" srcId="{FC4E895A-5CB6-4776-9D34-BC12EF08CF61}" destId="{6CE479B8-58DF-48DD-AC0B-D0C5FC6877CB}" srcOrd="5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6" destOrd="0" presId="urn:microsoft.com/office/officeart/2005/8/layout/radial1"/>
    <dgm:cxn modelId="{872EEA37-470F-4CF0-B1D2-EDBF0D5ECA0F}" type="presParOf" srcId="{FC4E895A-5CB6-4776-9D34-BC12EF08CF61}" destId="{A5A442AC-CDA8-474B-92EE-3D632F0EC957}" srcOrd="7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8" destOrd="0" presId="urn:microsoft.com/office/officeart/2005/8/layout/radial1"/>
    <dgm:cxn modelId="{FB26BC09-5A40-42AB-BD45-45E633CF3FFF}" type="presParOf" srcId="{FC4E895A-5CB6-4776-9D34-BC12EF08CF61}" destId="{E5D811FC-7971-4430-8A28-1798A91448B2}" srcOrd="9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10" destOrd="0" presId="urn:microsoft.com/office/officeart/2005/8/layout/radial1"/>
    <dgm:cxn modelId="{AADE3A10-990B-4595-8220-63F085F35129}" type="presParOf" srcId="{FC4E895A-5CB6-4776-9D34-BC12EF08CF61}" destId="{BC211171-4868-4B1B-8C84-7AFE7DA92B72}" srcOrd="11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2" destOrd="0" presId="urn:microsoft.com/office/officeart/2005/8/layout/radial1"/>
    <dgm:cxn modelId="{698E30B4-36A9-4AA7-B5F3-F80BDB2ABF6E}" type="presParOf" srcId="{FC4E895A-5CB6-4776-9D34-BC12EF08CF61}" destId="{38A04AD7-3C30-42FD-9169-981E636C19E5}" srcOrd="13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384,3 тыс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4238,0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NeighborX="-14335" custLinFactNeighborY="-15752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55591" custLinFactNeighborY="6789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987831" y="1999685"/>
          <a:ext cx="3757529" cy="1451170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2021г-4622,3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2022г-4777,8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2023г-4780,6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</dsp:txBody>
      <dsp:txXfrm>
        <a:off x="3538108" y="2212204"/>
        <a:ext cx="2656975" cy="1026132"/>
      </dsp:txXfrm>
    </dsp:sp>
    <dsp:sp modelId="{2CB797D3-131D-4B40-8D1C-3C0BCCD4E26A}">
      <dsp:nvSpPr>
        <dsp:cNvPr id="0" name=""/>
        <dsp:cNvSpPr/>
      </dsp:nvSpPr>
      <dsp:spPr>
        <a:xfrm rot="12617758">
          <a:off x="2918771" y="1859174"/>
          <a:ext cx="97864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978640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383625" y="1848661"/>
        <a:ext cx="48932" cy="48932"/>
      </dsp:txXfrm>
    </dsp:sp>
    <dsp:sp modelId="{9F81A141-1B04-4A03-B238-37F7A90993F2}">
      <dsp:nvSpPr>
        <dsp:cNvPr id="0" name=""/>
        <dsp:cNvSpPr/>
      </dsp:nvSpPr>
      <dsp:spPr>
        <a:xfrm>
          <a:off x="1153893" y="415522"/>
          <a:ext cx="2061839" cy="148578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2021г-5,0 т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р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2022 г.-3,0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2023г.-3,0 т. р.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455842" y="633111"/>
        <a:ext cx="1457941" cy="1050610"/>
      </dsp:txXfrm>
    </dsp:sp>
    <dsp:sp modelId="{09F81971-61A1-4CB0-8EEA-38BD69D84A68}">
      <dsp:nvSpPr>
        <dsp:cNvPr id="0" name=""/>
        <dsp:cNvSpPr/>
      </dsp:nvSpPr>
      <dsp:spPr>
        <a:xfrm rot="10254135">
          <a:off x="2488940" y="3040319"/>
          <a:ext cx="646226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646226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795898" y="3038116"/>
        <a:ext cx="32311" cy="32311"/>
      </dsp:txXfrm>
    </dsp:sp>
    <dsp:sp modelId="{B4689F4D-C616-4B5A-AB08-969AFEC6F29C}">
      <dsp:nvSpPr>
        <dsp:cNvPr id="0" name=""/>
        <dsp:cNvSpPr/>
      </dsp:nvSpPr>
      <dsp:spPr>
        <a:xfrm>
          <a:off x="497413" y="2215725"/>
          <a:ext cx="2007176" cy="2096981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2021г.-82,9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2022г.-88,0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2023г.- 0,0 т. р.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91357" y="2522821"/>
        <a:ext cx="1419288" cy="1482789"/>
      </dsp:txXfrm>
    </dsp:sp>
    <dsp:sp modelId="{6CE479B8-58DF-48DD-AC0B-D0C5FC6877CB}">
      <dsp:nvSpPr>
        <dsp:cNvPr id="0" name=""/>
        <dsp:cNvSpPr/>
      </dsp:nvSpPr>
      <dsp:spPr>
        <a:xfrm rot="18709968">
          <a:off x="5382869" y="1807253"/>
          <a:ext cx="585971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85971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61206" y="1806556"/>
        <a:ext cx="29298" cy="29298"/>
      </dsp:txXfrm>
    </dsp:sp>
    <dsp:sp modelId="{A6529843-AF44-44C9-93DF-E3B0991FDD04}">
      <dsp:nvSpPr>
        <dsp:cNvPr id="0" name=""/>
        <dsp:cNvSpPr/>
      </dsp:nvSpPr>
      <dsp:spPr>
        <a:xfrm>
          <a:off x="5508104" y="0"/>
          <a:ext cx="1978555" cy="1806871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2021г-31,0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2022г-1,0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2023г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.-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</dsp:txBody>
      <dsp:txXfrm>
        <a:off x="5797857" y="264610"/>
        <a:ext cx="1399049" cy="1277651"/>
      </dsp:txXfrm>
    </dsp:sp>
    <dsp:sp modelId="{A5A442AC-CDA8-474B-92EE-3D632F0EC957}">
      <dsp:nvSpPr>
        <dsp:cNvPr id="0" name=""/>
        <dsp:cNvSpPr/>
      </dsp:nvSpPr>
      <dsp:spPr>
        <a:xfrm rot="1359968">
          <a:off x="6133452" y="3287651"/>
          <a:ext cx="226408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26408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40996" y="3295944"/>
        <a:ext cx="11320" cy="11320"/>
      </dsp:txXfrm>
    </dsp:sp>
    <dsp:sp modelId="{D418F6EB-147F-4047-B751-E8166DE58772}">
      <dsp:nvSpPr>
        <dsp:cNvPr id="0" name=""/>
        <dsp:cNvSpPr/>
      </dsp:nvSpPr>
      <dsp:spPr>
        <a:xfrm rot="803322" flipH="1">
          <a:off x="6184987" y="2964056"/>
          <a:ext cx="2295613" cy="158226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2021-2023г-5,0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521172" y="3195774"/>
        <a:ext cx="1623243" cy="1118833"/>
      </dsp:txXfrm>
    </dsp:sp>
    <dsp:sp modelId="{E5D811FC-7971-4430-8A28-1798A91448B2}">
      <dsp:nvSpPr>
        <dsp:cNvPr id="0" name=""/>
        <dsp:cNvSpPr/>
      </dsp:nvSpPr>
      <dsp:spPr>
        <a:xfrm rot="4505233">
          <a:off x="4944255" y="3582162"/>
          <a:ext cx="308523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08523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90804" y="3588401"/>
        <a:ext cx="15426" cy="15426"/>
      </dsp:txXfrm>
    </dsp:sp>
    <dsp:sp modelId="{B73BB58B-01B7-42F4-9905-9F1B2B2B2E86}">
      <dsp:nvSpPr>
        <dsp:cNvPr id="0" name=""/>
        <dsp:cNvSpPr/>
      </dsp:nvSpPr>
      <dsp:spPr>
        <a:xfrm>
          <a:off x="4232785" y="3727896"/>
          <a:ext cx="2261208" cy="1725573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2021г-3894,6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2022г-3547,8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2023г-3587,8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563931" y="3980600"/>
        <a:ext cx="1598916" cy="1220165"/>
      </dsp:txXfrm>
    </dsp:sp>
    <dsp:sp modelId="{BC211171-4868-4B1B-8C84-7AFE7DA92B72}">
      <dsp:nvSpPr>
        <dsp:cNvPr id="0" name=""/>
        <dsp:cNvSpPr/>
      </dsp:nvSpPr>
      <dsp:spPr>
        <a:xfrm rot="8055902">
          <a:off x="3636019" y="3630239"/>
          <a:ext cx="669866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669866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954206" y="3627445"/>
        <a:ext cx="33493" cy="33493"/>
      </dsp:txXfrm>
    </dsp:sp>
    <dsp:sp modelId="{9779251D-D94F-458D-8625-FA8430489ABD}">
      <dsp:nvSpPr>
        <dsp:cNvPr id="0" name=""/>
        <dsp:cNvSpPr/>
      </dsp:nvSpPr>
      <dsp:spPr>
        <a:xfrm>
          <a:off x="1911083" y="3743718"/>
          <a:ext cx="2339147" cy="1627816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2021-2023г-3,5 т</a:t>
          </a: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. р.</a:t>
          </a:r>
        </a:p>
      </dsp:txBody>
      <dsp:txXfrm>
        <a:off x="2253643" y="3982106"/>
        <a:ext cx="1654027" cy="1151040"/>
      </dsp:txXfrm>
    </dsp:sp>
    <dsp:sp modelId="{38A04AD7-3C30-42FD-9169-981E636C19E5}">
      <dsp:nvSpPr>
        <dsp:cNvPr id="0" name=""/>
        <dsp:cNvSpPr/>
      </dsp:nvSpPr>
      <dsp:spPr>
        <a:xfrm rot="15353989">
          <a:off x="4499599" y="1844384"/>
          <a:ext cx="29847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98470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641372" y="1850875"/>
        <a:ext cx="14923" cy="14923"/>
      </dsp:txXfrm>
    </dsp:sp>
    <dsp:sp modelId="{21AB2C71-7445-44F1-88DA-8920B87614F7}">
      <dsp:nvSpPr>
        <dsp:cNvPr id="0" name=""/>
        <dsp:cNvSpPr/>
      </dsp:nvSpPr>
      <dsp:spPr>
        <a:xfrm>
          <a:off x="3368686" y="0"/>
          <a:ext cx="2061839" cy="173226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2021г- 485,3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2022г.-1014,5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2023г.-1065,3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</dsp:txBody>
      <dsp:txXfrm>
        <a:off x="3670635" y="253684"/>
        <a:ext cx="1457941" cy="1224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153926" y="0"/>
          <a:ext cx="2970181" cy="273630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4238,0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828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532443" y="2344358"/>
          <a:ext cx="2308279" cy="92730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384,3 тыс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7495" y="2453707"/>
        <a:ext cx="1330899" cy="7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4221088"/>
            <a:ext cx="6400800" cy="123233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                                                                      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плановый период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и 2023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81075"/>
            <a:ext cx="755376" cy="52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2881312" y="1744663"/>
            <a:ext cx="1402655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5940152" y="249289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latin typeface="Times New Roman" pitchFamily="18" charset="0"/>
              </a:rPr>
              <a:t>Национальная экономики</a:t>
            </a: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234748939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Морозовского района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2021год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и 2023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804248" y="2708920"/>
            <a:ext cx="2088232" cy="1584176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г.-115,0 т. р.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г.-115,0 т. р.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г.-115,0 т. р.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Морозовского района, формируемые в рамках муниципальных программ Гагаринского сельского поселения 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367840" y="1587360"/>
            <a:ext cx="2964467" cy="3714586"/>
            <a:chOff x="1012352" y="1935696"/>
            <a:chExt cx="2219809" cy="3174473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4538,7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034287" y="3934647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239,1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61338745"/>
              </p:ext>
            </p:extLst>
          </p:nvPr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Гагаринского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2021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720751" y="4729581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2022 </a:t>
            </a:r>
            <a:r>
              <a:rPr lang="ru-RU" dirty="0" smtClean="0"/>
              <a:t>год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831498" y="1524496"/>
            <a:ext cx="2964467" cy="3574417"/>
            <a:chOff x="1012352" y="1935696"/>
            <a:chExt cx="2219809" cy="3054686"/>
          </a:xfrm>
        </p:grpSpPr>
        <p:sp>
          <p:nvSpPr>
            <p:cNvPr id="19" name="Полилиния 18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4538,7 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081816" y="3814860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256,8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385047" y="4870667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сельского поселения</a:t>
            </a:r>
            <a:endParaRPr lang="ru-RU" sz="2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152" y="1124744"/>
            <a:ext cx="2052592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0468" y="1124744"/>
            <a:ext cx="1976717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4383" y="1124744"/>
            <a:ext cx="1976717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качественными коммунальными </a:t>
            </a:r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услугами населения </a:t>
            </a:r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 повышение уровня благоустройства территории Гагаринского </a:t>
            </a:r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  <a:endParaRPr lang="ru-RU" sz="12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449170"/>
            <a:ext cx="3600400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терроризму, экстремизму, коррупции в Гагаринском сельском поселении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28531" y="2777870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общество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2759637"/>
            <a:ext cx="1934149" cy="1180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24383" y="2729745"/>
            <a:ext cx="1976717" cy="10878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6735" y="2789535"/>
            <a:ext cx="1976719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124744"/>
            <a:ext cx="2016224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5782" y="4437112"/>
            <a:ext cx="4084703" cy="113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проектом решения </a:t>
            </a:r>
            <a:r>
              <a:rPr lang="ru-RU" altLang="ru-RU" sz="2000" dirty="0" smtClean="0">
                <a:latin typeface="Times New Roman" pitchFamily="18" charset="0"/>
              </a:rPr>
              <a:t>Собрания депутатов Гагаринского сельского </a:t>
            </a:r>
            <a:r>
              <a:rPr lang="ru-RU" altLang="ru-RU" sz="2000" dirty="0">
                <a:latin typeface="Times New Roman" pitchFamily="18" charset="0"/>
              </a:rPr>
              <a:t>поселения «О бюджете </a:t>
            </a:r>
            <a:r>
              <a:rPr lang="ru-RU" altLang="ru-RU" sz="2000" dirty="0" smtClean="0">
                <a:latin typeface="Times New Roman" pitchFamily="18" charset="0"/>
              </a:rPr>
              <a:t>Гагаринского </a:t>
            </a:r>
            <a:r>
              <a:rPr lang="ru-RU" altLang="ru-RU" sz="2000" dirty="0">
                <a:latin typeface="Times New Roman" pitchFamily="18" charset="0"/>
              </a:rPr>
              <a:t>сельского </a:t>
            </a:r>
            <a:r>
              <a:rPr lang="ru-RU" altLang="ru-RU" sz="2000" dirty="0" smtClean="0">
                <a:latin typeface="Times New Roman" pitchFamily="18" charset="0"/>
              </a:rPr>
              <a:t>поселения Морозовского района </a:t>
            </a:r>
            <a:r>
              <a:rPr lang="ru-RU" altLang="ru-RU" sz="2000" dirty="0">
                <a:latin typeface="Times New Roman" pitchFamily="18" charset="0"/>
              </a:rPr>
              <a:t>на </a:t>
            </a:r>
            <a:r>
              <a:rPr lang="ru-RU" altLang="ru-RU" sz="2000" dirty="0" smtClean="0">
                <a:latin typeface="Times New Roman" pitchFamily="18" charset="0"/>
              </a:rPr>
              <a:t>2021 </a:t>
            </a:r>
            <a:r>
              <a:rPr lang="ru-RU" altLang="ru-RU" sz="2000" dirty="0" smtClean="0">
                <a:latin typeface="Times New Roman" pitchFamily="18" charset="0"/>
              </a:rPr>
              <a:t>год и плановый период </a:t>
            </a:r>
            <a:r>
              <a:rPr lang="ru-RU" altLang="ru-RU" sz="2000" dirty="0" smtClean="0">
                <a:latin typeface="Times New Roman" pitchFamily="18" charset="0"/>
              </a:rPr>
              <a:t>2022 и 2023 </a:t>
            </a:r>
            <a:r>
              <a:rPr lang="ru-RU" altLang="ru-RU" sz="2000" dirty="0" smtClean="0">
                <a:latin typeface="Times New Roman" pitchFamily="18" charset="0"/>
              </a:rPr>
              <a:t>годов»  </a:t>
            </a:r>
            <a:endParaRPr lang="ru-RU" altLang="ru-RU" sz="2000" dirty="0" smtClean="0">
              <a:latin typeface="Times New Roman" pitchFamily="18" charset="0"/>
            </a:endParaRPr>
          </a:p>
          <a:p>
            <a:pPr algn="just"/>
            <a:r>
              <a:rPr lang="ru-RU" altLang="ru-RU" sz="2000" dirty="0" smtClean="0">
                <a:latin typeface="Times New Roman" pitchFamily="18" charset="0"/>
              </a:rPr>
              <a:t>можно </a:t>
            </a:r>
            <a:r>
              <a:rPr lang="ru-RU" altLang="ru-RU" sz="2000" dirty="0">
                <a:latin typeface="Times New Roman" pitchFamily="18" charset="0"/>
              </a:rPr>
              <a:t>ознакомиться </a:t>
            </a:r>
            <a:r>
              <a:rPr lang="ru-RU" altLang="ru-RU" sz="2000" dirty="0" smtClean="0">
                <a:latin typeface="Times New Roman" pitchFamily="18" charset="0"/>
              </a:rPr>
              <a:t>на </a:t>
            </a:r>
            <a:r>
              <a:rPr lang="ru-RU" altLang="ru-RU" sz="2000" dirty="0">
                <a:latin typeface="Times New Roman" pitchFamily="18" charset="0"/>
              </a:rPr>
              <a:t>сайте </a:t>
            </a:r>
            <a:r>
              <a:rPr lang="ru-RU" altLang="ru-RU" sz="2000" dirty="0" smtClean="0">
                <a:latin typeface="Times New Roman" pitchFamily="18" charset="0"/>
              </a:rPr>
              <a:t>Гагаринского сельского поселения  </a:t>
            </a:r>
            <a:r>
              <a:rPr lang="en-US" altLang="ru-RU" sz="2000" dirty="0" smtClean="0">
                <a:latin typeface="Times New Roman" pitchFamily="18" charset="0"/>
              </a:rPr>
              <a:t>http</a:t>
            </a:r>
            <a:r>
              <a:rPr lang="en-US" altLang="ru-RU" sz="2000">
                <a:latin typeface="Times New Roman" pitchFamily="18" charset="0"/>
              </a:rPr>
              <a:t>://</a:t>
            </a:r>
            <a:r>
              <a:rPr lang="en-US" altLang="ru-RU" sz="2000" smtClean="0">
                <a:latin typeface="Times New Roman" pitchFamily="18" charset="0"/>
              </a:rPr>
              <a:t>www.gagarinskoesp.ru </a:t>
            </a:r>
            <a:r>
              <a:rPr lang="ru-RU" altLang="ru-RU" sz="2000" dirty="0" smtClean="0">
                <a:latin typeface="Times New Roman" pitchFamily="18" charset="0"/>
              </a:rPr>
              <a:t>в </a:t>
            </a:r>
            <a:r>
              <a:rPr lang="ru-RU" altLang="ru-RU" sz="2000" dirty="0">
                <a:latin typeface="Times New Roman" pitchFamily="18" charset="0"/>
              </a:rPr>
              <a:t>разделе </a:t>
            </a:r>
            <a:r>
              <a:rPr lang="ru-RU" altLang="ru-RU" sz="2000" dirty="0" smtClean="0">
                <a:latin typeface="Times New Roman" pitchFamily="18" charset="0"/>
              </a:rPr>
              <a:t>«Бюджет для граждан»., в библиотеке Гагаринского сельского поселения</a:t>
            </a:r>
            <a:endParaRPr lang="ru-RU" altLang="ru-RU" sz="20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2780928"/>
            <a:ext cx="820769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Гагаринского 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</a:t>
            </a:r>
            <a:r>
              <a:rPr lang="ru-RU" altLang="ru-RU" sz="1400" dirty="0">
                <a:latin typeface="Times New Roman" pitchFamily="18" charset="0"/>
              </a:rPr>
              <a:t>: </a:t>
            </a:r>
            <a:r>
              <a:rPr lang="ru-RU" altLang="ru-RU" sz="1400" dirty="0" smtClean="0">
                <a:latin typeface="Times New Roman" pitchFamily="18" charset="0"/>
              </a:rPr>
              <a:t>ул. Дорожная,34 </a:t>
            </a:r>
            <a:r>
              <a:rPr lang="ru-RU" altLang="ru-RU" sz="1400" dirty="0" err="1" smtClean="0">
                <a:latin typeface="Times New Roman" pitchFamily="18" charset="0"/>
              </a:rPr>
              <a:t>х.Морозов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Морозовский  район, Ростовская  </a:t>
            </a:r>
            <a:r>
              <a:rPr lang="ru-RU" altLang="ru-RU" sz="1400" dirty="0">
                <a:latin typeface="Times New Roman" pitchFamily="18" charset="0"/>
              </a:rPr>
              <a:t>обл., </a:t>
            </a:r>
            <a:r>
              <a:rPr lang="ru-RU" altLang="ru-RU" sz="1400" dirty="0" smtClean="0">
                <a:latin typeface="Times New Roman" pitchFamily="18" charset="0"/>
              </a:rPr>
              <a:t>347201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тел</a:t>
            </a:r>
            <a:r>
              <a:rPr lang="ru-RU" altLang="ru-RU" sz="1400" dirty="0" smtClean="0">
                <a:latin typeface="Times New Roman" pitchFamily="18" charset="0"/>
              </a:rPr>
              <a:t>. /факс (886384) 5-14-35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e-mail:sp2</a:t>
            </a:r>
            <a:r>
              <a:rPr lang="ru-RU" altLang="ru-RU" sz="1400" dirty="0" smtClean="0">
                <a:latin typeface="Times New Roman" pitchFamily="18" charset="0"/>
              </a:rPr>
              <a:t>4251@</a:t>
            </a:r>
            <a:r>
              <a:rPr lang="en-US" altLang="ru-RU" sz="1400" dirty="0" err="1" smtClean="0">
                <a:latin typeface="Times New Roman" pitchFamily="18" charset="0"/>
              </a:rPr>
              <a:t>donpac</a:t>
            </a:r>
            <a:r>
              <a:rPr lang="ru-RU" altLang="ru-RU" sz="1400" dirty="0" smtClean="0">
                <a:latin typeface="Times New Roman" pitchFamily="18" charset="0"/>
              </a:rPr>
              <a:t>. </a:t>
            </a:r>
            <a:r>
              <a:rPr lang="ru-RU" altLang="ru-RU" sz="1400" dirty="0" err="1" smtClean="0">
                <a:latin typeface="Times New Roman" pitchFamily="18" charset="0"/>
              </a:rPr>
              <a:t>ru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График работы </a:t>
            </a:r>
            <a:r>
              <a:rPr lang="ru-RU" altLang="ru-RU" sz="1400" dirty="0" smtClean="0">
                <a:latin typeface="Times New Roman" pitchFamily="18" charset="0"/>
              </a:rPr>
              <a:t>: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с 8:00 до </a:t>
            </a:r>
            <a:r>
              <a:rPr lang="ru-RU" altLang="ru-RU" sz="1400" dirty="0" smtClean="0">
                <a:latin typeface="Times New Roman" pitchFamily="18" charset="0"/>
              </a:rPr>
              <a:t>16:00 </a:t>
            </a:r>
            <a:r>
              <a:rPr lang="ru-RU" altLang="ru-RU" sz="1400" dirty="0">
                <a:latin typeface="Times New Roman" pitchFamily="18" charset="0"/>
              </a:rPr>
              <a:t>перерыв </a:t>
            </a:r>
            <a:r>
              <a:rPr lang="ru-RU" altLang="ru-RU" sz="1400" dirty="0" smtClean="0">
                <a:latin typeface="Times New Roman" pitchFamily="18" charset="0"/>
              </a:rPr>
              <a:t>с </a:t>
            </a:r>
            <a:r>
              <a:rPr lang="ru-RU" altLang="ru-RU" sz="1400" dirty="0">
                <a:latin typeface="Times New Roman" pitchFamily="18" charset="0"/>
              </a:rPr>
              <a:t>12:00 до </a:t>
            </a:r>
            <a:r>
              <a:rPr lang="ru-RU" altLang="ru-RU" sz="1400" dirty="0" smtClean="0">
                <a:latin typeface="Times New Roman" pitchFamily="18" charset="0"/>
              </a:rPr>
              <a:t>13:00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</a:t>
            </a:r>
            <a:r>
              <a:rPr lang="ru-RU" sz="1400" b="1" dirty="0" smtClean="0"/>
              <a:t>олитики  Гагаринского сельского поселения</a:t>
            </a:r>
            <a:endParaRPr lang="ru-RU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проекта </a:t>
            </a:r>
            <a:r>
              <a:rPr lang="ru-RU" sz="2000" dirty="0" smtClean="0"/>
              <a:t>бюджета Гагаринского сельского поселения Морозовского района:</a:t>
            </a:r>
            <a:endParaRPr lang="ru-RU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32055" y="3227038"/>
            <a:ext cx="2605587" cy="33469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Прогноз социально-экономического развития Гагаринского сельского поселения</a:t>
            </a:r>
            <a:endParaRPr lang="ru-RU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Бюджетном послании президента Российской федерации</a:t>
            </a:r>
            <a:endParaRPr lang="ru-RU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Муниципальные программы Гагаринского</a:t>
            </a:r>
          </a:p>
          <a:p>
            <a:pPr algn="ctr"/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179388" y="3068639"/>
            <a:ext cx="3240484" cy="1923604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127" y="3141663"/>
            <a:ext cx="3096023" cy="1223442"/>
          </a:xfrm>
          <a:prstGeom prst="roundRect">
            <a:avLst>
              <a:gd name="adj" fmla="val 16667"/>
            </a:avLst>
          </a:prstGeom>
          <a:ln w="28575" algn="ctr">
            <a:solidFill>
              <a:schemeClr val="tx1"/>
            </a:solidFill>
            <a:round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292081" y="3141663"/>
            <a:ext cx="3672408" cy="1423467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  <p:sp>
        <p:nvSpPr>
          <p:cNvPr id="2" name="Блок-схема: магнитный диск 1"/>
          <p:cNvSpPr/>
          <p:nvPr/>
        </p:nvSpPr>
        <p:spPr>
          <a:xfrm>
            <a:off x="4499769" y="1916906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148978" y="258044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78947" y="900208"/>
            <a:ext cx="1910301" cy="46236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Дотации </a:t>
            </a:r>
            <a:endParaRPr lang="ru-RU" altLang="ru-RU" b="1" dirty="0"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723337" y="887413"/>
            <a:ext cx="1910302" cy="1877437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1015663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Гагаринского 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Морозовского района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  плановый период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и 2023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2601162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3538" y="1571633"/>
            <a:ext cx="1586493" cy="89517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96153" y="4986574"/>
            <a:ext cx="1563879" cy="746682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26011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26011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26011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296152" y="2759715"/>
            <a:ext cx="15638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4622,3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3296152" y="3731140"/>
            <a:ext cx="1563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4622,3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97582" y="1592855"/>
            <a:ext cx="1562450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15778" y="1592855"/>
            <a:ext cx="1372446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04248" y="1592855"/>
            <a:ext cx="1380234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833592" y="2759714"/>
            <a:ext cx="15638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4780,6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5120060" y="2759715"/>
            <a:ext cx="146816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4777,8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5024343" y="3717031"/>
            <a:ext cx="1563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4777,8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6833591" y="3731140"/>
            <a:ext cx="153453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4780,6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24343" y="4986573"/>
            <a:ext cx="1597526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61582" y="4956554"/>
            <a:ext cx="1678552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179512" y="1330666"/>
            <a:ext cx="2808311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5238,5 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Гагаринского сельского поселения Морозовского района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и плановый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2022 2023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V="1">
            <a:off x="179511" y="4245645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133,7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179512" y="5492141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83,1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179511" y="2891281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4405,5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65053" y="1330666"/>
            <a:ext cx="2808311" cy="12185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4370,9 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1330666"/>
            <a:ext cx="2808311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4298,2 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165052" y="2891281"/>
            <a:ext cx="278348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4555,9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6156175" y="2891282"/>
            <a:ext cx="280831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4646,7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3140221" y="4245646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133,7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6156176" y="4245645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133,7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3140220" y="5509843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88,2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6182434" y="5479516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369563" y="2961242"/>
            <a:ext cx="2304256" cy="158417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2021г.-4405,5</a:t>
            </a:r>
            <a:endParaRPr lang="ru-RU" sz="1700" dirty="0" smtClean="0">
              <a:solidFill>
                <a:schemeClr val="tx1"/>
              </a:solidFill>
            </a:endParaRPr>
          </a:p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2022г.-4555,9</a:t>
            </a:r>
            <a:endParaRPr lang="ru-RU" sz="1700" dirty="0" smtClean="0">
              <a:solidFill>
                <a:schemeClr val="tx1"/>
              </a:solidFill>
            </a:endParaRPr>
          </a:p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2023г.-4646,7</a:t>
            </a:r>
            <a:endParaRPr lang="ru-RU" sz="1700" dirty="0" smtClean="0">
              <a:solidFill>
                <a:schemeClr val="tx1"/>
              </a:solidFill>
            </a:endParaRPr>
          </a:p>
          <a:p>
            <a:pPr algn="ctr"/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59832" y="692696"/>
            <a:ext cx="3024336" cy="1784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 на доходы физических </a:t>
            </a:r>
            <a:r>
              <a:rPr lang="ru-RU" dirty="0" smtClean="0"/>
              <a:t>лиц</a:t>
            </a:r>
          </a:p>
          <a:p>
            <a:pPr algn="ctr"/>
            <a:r>
              <a:rPr lang="ru-RU" dirty="0" smtClean="0"/>
              <a:t> 2021 </a:t>
            </a:r>
            <a:r>
              <a:rPr lang="ru-RU" dirty="0"/>
              <a:t>г</a:t>
            </a:r>
            <a:r>
              <a:rPr lang="ru-RU" dirty="0" smtClean="0"/>
              <a:t>.-2029,9 </a:t>
            </a:r>
            <a:r>
              <a:rPr lang="ru-RU" dirty="0"/>
              <a:t>т</a:t>
            </a:r>
            <a:r>
              <a:rPr lang="ru-RU" dirty="0" smtClean="0"/>
              <a:t>. р</a:t>
            </a:r>
            <a:r>
              <a:rPr lang="ru-RU" dirty="0"/>
              <a:t>. </a:t>
            </a:r>
          </a:p>
          <a:p>
            <a:pPr algn="ctr"/>
            <a:r>
              <a:rPr lang="ru-RU" dirty="0" smtClean="0"/>
              <a:t>2022 </a:t>
            </a:r>
            <a:r>
              <a:rPr lang="ru-RU" dirty="0"/>
              <a:t>г</a:t>
            </a:r>
            <a:r>
              <a:rPr lang="ru-RU" dirty="0" smtClean="0"/>
              <a:t>.-2176,9 </a:t>
            </a:r>
            <a:r>
              <a:rPr lang="ru-RU" dirty="0"/>
              <a:t>т. р</a:t>
            </a:r>
          </a:p>
          <a:p>
            <a:pPr algn="ctr"/>
            <a:r>
              <a:rPr lang="ru-RU" dirty="0" smtClean="0"/>
              <a:t>2023 </a:t>
            </a:r>
            <a:r>
              <a:rPr lang="ru-RU" dirty="0"/>
              <a:t>г.- </a:t>
            </a:r>
            <a:r>
              <a:rPr lang="ru-RU" dirty="0" smtClean="0"/>
              <a:t>2264,0 т. р</a:t>
            </a:r>
            <a:r>
              <a:rPr lang="ru-RU" dirty="0"/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8184" y="2757956"/>
            <a:ext cx="2736304" cy="1784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 на </a:t>
            </a:r>
            <a:r>
              <a:rPr lang="ru-RU" dirty="0" smtClean="0"/>
              <a:t>имущество</a:t>
            </a:r>
          </a:p>
          <a:p>
            <a:pPr algn="ctr"/>
            <a:r>
              <a:rPr lang="ru-RU" dirty="0" smtClean="0"/>
              <a:t>физических лиц</a:t>
            </a:r>
          </a:p>
          <a:p>
            <a:pPr algn="ctr"/>
            <a:r>
              <a:rPr lang="ru-RU" dirty="0" smtClean="0"/>
              <a:t> 2021 </a:t>
            </a:r>
            <a:r>
              <a:rPr lang="ru-RU" dirty="0"/>
              <a:t>г</a:t>
            </a:r>
            <a:r>
              <a:rPr lang="ru-RU" dirty="0" smtClean="0"/>
              <a:t>.-111,1 </a:t>
            </a:r>
            <a:r>
              <a:rPr lang="ru-RU" dirty="0"/>
              <a:t>т</a:t>
            </a:r>
            <a:r>
              <a:rPr lang="ru-RU" dirty="0" smtClean="0"/>
              <a:t>. р</a:t>
            </a:r>
            <a:r>
              <a:rPr lang="ru-RU" dirty="0"/>
              <a:t>. </a:t>
            </a:r>
          </a:p>
          <a:p>
            <a:pPr algn="ctr"/>
            <a:r>
              <a:rPr lang="ru-RU" dirty="0" smtClean="0"/>
              <a:t>2022 </a:t>
            </a:r>
            <a:r>
              <a:rPr lang="ru-RU" dirty="0"/>
              <a:t>г</a:t>
            </a:r>
            <a:r>
              <a:rPr lang="ru-RU" dirty="0" smtClean="0"/>
              <a:t>.-174,0 </a:t>
            </a:r>
            <a:r>
              <a:rPr lang="ru-RU" dirty="0"/>
              <a:t>т. р</a:t>
            </a:r>
          </a:p>
          <a:p>
            <a:pPr algn="ctr"/>
            <a:r>
              <a:rPr lang="ru-RU" dirty="0" smtClean="0"/>
              <a:t>   2023 </a:t>
            </a:r>
            <a:r>
              <a:rPr lang="ru-RU" dirty="0"/>
              <a:t>г</a:t>
            </a:r>
            <a:r>
              <a:rPr lang="ru-RU" dirty="0" smtClean="0"/>
              <a:t>.-174,0 т. р</a:t>
            </a:r>
            <a:r>
              <a:rPr lang="ru-RU" dirty="0"/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52020" y="4941168"/>
            <a:ext cx="2664296" cy="1644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Государственная пошлина</a:t>
            </a:r>
          </a:p>
          <a:p>
            <a:pPr algn="ctr"/>
            <a:r>
              <a:rPr lang="ru-RU" dirty="0" smtClean="0"/>
              <a:t>2021г</a:t>
            </a:r>
            <a:r>
              <a:rPr lang="ru-RU" dirty="0"/>
              <a:t>.- </a:t>
            </a:r>
            <a:r>
              <a:rPr lang="ru-RU" dirty="0" smtClean="0"/>
              <a:t>0,5 </a:t>
            </a:r>
            <a:r>
              <a:rPr lang="ru-RU" dirty="0"/>
              <a:t>т. р</a:t>
            </a:r>
          </a:p>
          <a:p>
            <a:pPr algn="ctr"/>
            <a:r>
              <a:rPr lang="ru-RU" dirty="0" smtClean="0"/>
              <a:t>2022г.-0,5 </a:t>
            </a:r>
            <a:r>
              <a:rPr lang="ru-RU" dirty="0"/>
              <a:t>т. р</a:t>
            </a:r>
          </a:p>
          <a:p>
            <a:pPr algn="ctr"/>
            <a:r>
              <a:rPr lang="ru-RU" dirty="0" smtClean="0"/>
              <a:t>2023г.-0,5 </a:t>
            </a:r>
            <a:r>
              <a:rPr lang="ru-RU" dirty="0"/>
              <a:t>т. р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4" y="2724069"/>
            <a:ext cx="2465813" cy="1818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ЕСХН</a:t>
            </a:r>
          </a:p>
          <a:p>
            <a:pPr algn="ctr"/>
            <a:r>
              <a:rPr lang="ru-RU" dirty="0" smtClean="0"/>
              <a:t>2021 </a:t>
            </a:r>
            <a:r>
              <a:rPr lang="ru-RU" dirty="0"/>
              <a:t>г.- </a:t>
            </a:r>
            <a:r>
              <a:rPr lang="ru-RU" dirty="0" smtClean="0"/>
              <a:t>88,4 </a:t>
            </a:r>
            <a:r>
              <a:rPr lang="ru-RU" dirty="0"/>
              <a:t>т. Р.</a:t>
            </a:r>
          </a:p>
          <a:p>
            <a:pPr algn="ctr"/>
            <a:r>
              <a:rPr lang="ru-RU" dirty="0" smtClean="0"/>
              <a:t>2022 </a:t>
            </a:r>
            <a:r>
              <a:rPr lang="ru-RU" dirty="0"/>
              <a:t>г.- </a:t>
            </a:r>
            <a:r>
              <a:rPr lang="ru-RU" dirty="0" smtClean="0"/>
              <a:t>91,9 </a:t>
            </a:r>
            <a:r>
              <a:rPr lang="ru-RU" dirty="0"/>
              <a:t>т. р.</a:t>
            </a:r>
          </a:p>
          <a:p>
            <a:pPr algn="ctr"/>
            <a:r>
              <a:rPr lang="ru-RU" dirty="0" smtClean="0"/>
              <a:t>2023 </a:t>
            </a:r>
            <a:r>
              <a:rPr lang="ru-RU" dirty="0"/>
              <a:t>г.- </a:t>
            </a:r>
            <a:r>
              <a:rPr lang="ru-RU" dirty="0" smtClean="0"/>
              <a:t>95,6 </a:t>
            </a:r>
            <a:r>
              <a:rPr lang="ru-RU" dirty="0"/>
              <a:t>т. р.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22895" y="4941168"/>
            <a:ext cx="2685009" cy="1644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Земельный налог</a:t>
            </a:r>
          </a:p>
          <a:p>
            <a:pPr algn="ctr"/>
            <a:r>
              <a:rPr lang="ru-RU" dirty="0" smtClean="0"/>
              <a:t>2021-2023 </a:t>
            </a:r>
            <a:r>
              <a:rPr lang="ru-RU" dirty="0"/>
              <a:t>г.  </a:t>
            </a:r>
          </a:p>
          <a:p>
            <a:pPr algn="ctr"/>
            <a:r>
              <a:rPr lang="ru-RU" dirty="0" smtClean="0"/>
              <a:t>2112,6 </a:t>
            </a:r>
            <a:r>
              <a:rPr lang="ru-RU" dirty="0"/>
              <a:t>т</a:t>
            </a:r>
            <a:r>
              <a:rPr lang="ru-RU" dirty="0" smtClean="0"/>
              <a:t>. 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313682" y="1340768"/>
            <a:ext cx="2520280" cy="158417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2021г.-133,7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2022г.-133,7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2023г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133,7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р.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50792" y="3573016"/>
            <a:ext cx="3888432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Доходы от сдачи в аренду имущества</a:t>
            </a:r>
          </a:p>
          <a:p>
            <a:pPr algn="ctr"/>
            <a:r>
              <a:rPr lang="ru-RU" dirty="0" smtClean="0"/>
              <a:t>2021г.-133,7 </a:t>
            </a:r>
            <a:r>
              <a:rPr lang="ru-RU" dirty="0"/>
              <a:t>т. р.</a:t>
            </a:r>
          </a:p>
          <a:p>
            <a:pPr algn="ctr"/>
            <a:r>
              <a:rPr lang="ru-RU" dirty="0" smtClean="0"/>
              <a:t>2022г.-133,7 </a:t>
            </a:r>
            <a:r>
              <a:rPr lang="ru-RU" dirty="0"/>
              <a:t>т. р.</a:t>
            </a:r>
          </a:p>
          <a:p>
            <a:pPr algn="ctr"/>
            <a:r>
              <a:rPr lang="ru-RU" dirty="0" smtClean="0"/>
              <a:t>2023г.-133,7 </a:t>
            </a:r>
            <a:r>
              <a:rPr lang="ru-RU" dirty="0"/>
              <a:t>т. р.</a:t>
            </a:r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03848" y="764704"/>
            <a:ext cx="2592288" cy="201622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2021г-83,1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2022г-88,2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2023г.-0,2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р.</a:t>
            </a: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996952"/>
            <a:ext cx="3600400" cy="2619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dirty="0" smtClean="0"/>
              <a:t>2021 г.- 82,9 т. р.</a:t>
            </a:r>
          </a:p>
          <a:p>
            <a:pPr algn="ctr"/>
            <a:r>
              <a:rPr lang="ru-RU" dirty="0" smtClean="0"/>
              <a:t>2022 г. 88,0 т. р. </a:t>
            </a:r>
          </a:p>
          <a:p>
            <a:pPr algn="ctr"/>
            <a:r>
              <a:rPr lang="ru-RU" dirty="0" smtClean="0"/>
              <a:t>2023 г. 0,0 т. р.</a:t>
            </a:r>
          </a:p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064" y="2996952"/>
            <a:ext cx="3744416" cy="2619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Субвенции бюджетам поселений на выполнение передаваемых полномочий субъектов Российской Федерации</a:t>
            </a:r>
          </a:p>
          <a:p>
            <a:pPr algn="ctr"/>
            <a:r>
              <a:rPr lang="ru-RU" dirty="0" smtClean="0"/>
              <a:t>2021 г. – 0,2 т. р.</a:t>
            </a:r>
          </a:p>
          <a:p>
            <a:pPr marL="342900" indent="-342900" algn="ctr">
              <a:buAutoNum type="arabicPlain" startAt="2022"/>
            </a:pPr>
            <a:r>
              <a:rPr lang="ru-RU" dirty="0" smtClean="0"/>
              <a:t>г. -0,2 </a:t>
            </a:r>
            <a:r>
              <a:rPr lang="ru-RU" dirty="0"/>
              <a:t>т</a:t>
            </a:r>
            <a:r>
              <a:rPr lang="ru-RU" dirty="0" smtClean="0"/>
              <a:t>. р.</a:t>
            </a:r>
          </a:p>
          <a:p>
            <a:pPr algn="ctr"/>
            <a:r>
              <a:rPr lang="ru-RU" dirty="0" smtClean="0"/>
              <a:t>2023 г. -0,2 т. 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2150</TotalTime>
  <Words>1124</Words>
  <Application>Microsoft Office PowerPoint</Application>
  <PresentationFormat>Экран (4:3)</PresentationFormat>
  <Paragraphs>217</Paragraphs>
  <Slides>14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Расходы бюджета Гагаринского сельского поселения  Морозовского района на 2021год и плановый период 2022 и 2023 годов</vt:lpstr>
      <vt:lpstr>Презентация PowerPoint</vt:lpstr>
      <vt:lpstr>Муниципальные программы  Гагаринского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Пользователь</cp:lastModifiedBy>
  <cp:revision>289</cp:revision>
  <cp:lastPrinted>2016-02-15T09:49:34Z</cp:lastPrinted>
  <dcterms:created xsi:type="dcterms:W3CDTF">2014-05-12T16:47:43Z</dcterms:created>
  <dcterms:modified xsi:type="dcterms:W3CDTF">2020-12-15T12:50:27Z</dcterms:modified>
</cp:coreProperties>
</file>