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30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1916" autoAdjust="0"/>
  </p:normalViewPr>
  <p:slideViewPr>
    <p:cSldViewPr>
      <p:cViewPr varScale="1">
        <p:scale>
          <a:sx n="116" d="100"/>
          <a:sy n="116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7558,4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96,1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1,3%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0,07%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4700,0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62,2%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69,6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0,9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1420,0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18,8%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1114,8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14,7%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0" presStyleCnt="6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0" presStyleCnt="6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0" presStyleCnt="6" custScaleX="150284" custScaleY="145446" custRadScaleRad="85834" custRadScaleInc="-532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1" presStyleCnt="6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1" presStyleCnt="6" custScaleX="145447" custScaleY="145447" custRadScaleRad="96363" custRadScaleInc="-168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2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2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2" presStyleCnt="6" custAng="803322" custScaleX="114283" custScaleY="103389" custRadScaleRad="129428" custRadScaleInc="-215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6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6" custScaleX="159510" custScaleY="132689" custRadScaleRad="159835" custRadScaleInc="-296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45447" custScaleY="145447" custRadScaleRad="158932" custRadScaleInc="37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ScaleX="145447" custScaleY="122198" custRadScaleRad="134064" custRadScaleInc="51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EE5ED6C8-3C2A-4568-8D0F-8E9F80CDB84E}" srcId="{B179D74B-D7BA-4ED1-A72F-D0DA76E8417A}" destId="{948D7AA2-6A07-4029-958A-456C6A888F0B}" srcOrd="2" destOrd="0" parTransId="{850BDB31-7899-47A8-8A8D-2651EE81DB1C}" sibTransId="{5E26D90B-22ED-4AB4-8D07-24D8137BEB98}"/>
    <dgm:cxn modelId="{1AB39086-C25E-4ABE-878B-C30FE6484202}" srcId="{B179D74B-D7BA-4ED1-A72F-D0DA76E8417A}" destId="{5A305073-4AE3-4F5A-9103-E20EE30AA624}" srcOrd="0" destOrd="0" parTransId="{15828F25-D9DC-474E-BDB7-D0C96BB09D53}" sibTransId="{E9C62FCB-D719-489F-AD23-B2692E2F13DF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8E627F83-381F-46CA-B5E2-DB2C62C29C4F}" type="presParOf" srcId="{FC4E895A-5CB6-4776-9D34-BC12EF08CF61}" destId="{09F81971-61A1-4CB0-8EEA-38BD69D84A68}" srcOrd="1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2" destOrd="0" presId="urn:microsoft.com/office/officeart/2005/8/layout/radial1"/>
    <dgm:cxn modelId="{342FAD68-2895-4720-A1BA-032BC4934D6F}" type="presParOf" srcId="{FC4E895A-5CB6-4776-9D34-BC12EF08CF61}" destId="{6CE479B8-58DF-48DD-AC0B-D0C5FC6877CB}" srcOrd="3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4" destOrd="0" presId="urn:microsoft.com/office/officeart/2005/8/layout/radial1"/>
    <dgm:cxn modelId="{872EEA37-470F-4CF0-B1D2-EDBF0D5ECA0F}" type="presParOf" srcId="{FC4E895A-5CB6-4776-9D34-BC12EF08CF61}" destId="{A5A442AC-CDA8-474B-92EE-3D632F0EC957}" srcOrd="5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6" destOrd="0" presId="urn:microsoft.com/office/officeart/2005/8/layout/radial1"/>
    <dgm:cxn modelId="{FB26BC09-5A40-42AB-BD45-45E633CF3FFF}" type="presParOf" srcId="{FC4E895A-5CB6-4776-9D34-BC12EF08CF61}" destId="{E5D811FC-7971-4430-8A28-1798A91448B2}" srcOrd="7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8" destOrd="0" presId="urn:microsoft.com/office/officeart/2005/8/layout/radial1"/>
    <dgm:cxn modelId="{AADE3A10-990B-4595-8220-63F085F35129}" type="presParOf" srcId="{FC4E895A-5CB6-4776-9D34-BC12EF08CF61}" destId="{BC211171-4868-4B1B-8C84-7AFE7DA92B72}" srcOrd="9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0" destOrd="0" presId="urn:microsoft.com/office/officeart/2005/8/layout/radial1"/>
    <dgm:cxn modelId="{698E30B4-36A9-4AA7-B5F3-F80BDB2ABF6E}" type="presParOf" srcId="{FC4E895A-5CB6-4776-9D34-BC12EF08CF61}" destId="{38A04AD7-3C30-42FD-9169-981E636C19E5}" srcOrd="11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237,7 тыс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7267,5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2807" custLinFactNeighborY="-12413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589913" y="2017716"/>
          <a:ext cx="4015859" cy="1550938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7558,4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78022" y="2244846"/>
        <a:ext cx="2839641" cy="1096678"/>
      </dsp:txXfrm>
    </dsp:sp>
    <dsp:sp modelId="{09F81971-61A1-4CB0-8EEA-38BD69D84A68}">
      <dsp:nvSpPr>
        <dsp:cNvPr id="0" name=""/>
        <dsp:cNvSpPr/>
      </dsp:nvSpPr>
      <dsp:spPr>
        <a:xfrm rot="17467882">
          <a:off x="4230737" y="3442161"/>
          <a:ext cx="221030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221030" y="1491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5726" y="3451547"/>
        <a:ext cx="11051" cy="11051"/>
      </dsp:txXfrm>
    </dsp:sp>
    <dsp:sp modelId="{B4689F4D-C616-4B5A-AB08-969AFEC6F29C}">
      <dsp:nvSpPr>
        <dsp:cNvPr id="0" name=""/>
        <dsp:cNvSpPr/>
      </dsp:nvSpPr>
      <dsp:spPr>
        <a:xfrm>
          <a:off x="2843809" y="3284158"/>
          <a:ext cx="2276873" cy="2203575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96,1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1,3%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77249" y="3606864"/>
        <a:ext cx="1609993" cy="1558163"/>
      </dsp:txXfrm>
    </dsp:sp>
    <dsp:sp modelId="{6CE479B8-58DF-48DD-AC0B-D0C5FC6877CB}">
      <dsp:nvSpPr>
        <dsp:cNvPr id="0" name=""/>
        <dsp:cNvSpPr/>
      </dsp:nvSpPr>
      <dsp:spPr>
        <a:xfrm rot="5971622">
          <a:off x="4627820" y="2088955"/>
          <a:ext cx="171418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171418" y="1491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709244" y="2099581"/>
        <a:ext cx="8570" cy="8570"/>
      </dsp:txXfrm>
    </dsp:sp>
    <dsp:sp modelId="{A6529843-AF44-44C9-93DF-E3B0991FDD04}">
      <dsp:nvSpPr>
        <dsp:cNvPr id="0" name=""/>
        <dsp:cNvSpPr/>
      </dsp:nvSpPr>
      <dsp:spPr>
        <a:xfrm>
          <a:off x="3779909" y="0"/>
          <a:ext cx="2203590" cy="2203590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1114,8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14,7%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102617" y="322708"/>
        <a:ext cx="1558174" cy="1558174"/>
      </dsp:txXfrm>
    </dsp:sp>
    <dsp:sp modelId="{A5A442AC-CDA8-474B-92EE-3D632F0EC957}">
      <dsp:nvSpPr>
        <dsp:cNvPr id="0" name=""/>
        <dsp:cNvSpPr/>
      </dsp:nvSpPr>
      <dsp:spPr>
        <a:xfrm rot="19514865">
          <a:off x="5529499" y="1957015"/>
          <a:ext cx="504164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04164" y="1491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68977" y="1959323"/>
        <a:ext cx="25208" cy="25208"/>
      </dsp:txXfrm>
    </dsp:sp>
    <dsp:sp modelId="{D418F6EB-147F-4047-B751-E8166DE58772}">
      <dsp:nvSpPr>
        <dsp:cNvPr id="0" name=""/>
        <dsp:cNvSpPr/>
      </dsp:nvSpPr>
      <dsp:spPr>
        <a:xfrm rot="803322">
          <a:off x="5809946" y="568430"/>
          <a:ext cx="1731441" cy="1566392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0,07%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063510" y="797823"/>
        <a:ext cx="1224313" cy="1107606"/>
      </dsp:txXfrm>
    </dsp:sp>
    <dsp:sp modelId="{E5D811FC-7971-4430-8A28-1798A91448B2}">
      <dsp:nvSpPr>
        <dsp:cNvPr id="0" name=""/>
        <dsp:cNvSpPr/>
      </dsp:nvSpPr>
      <dsp:spPr>
        <a:xfrm rot="10874357">
          <a:off x="6516618" y="2820712"/>
          <a:ext cx="86021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86021" y="1491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557478" y="2833474"/>
        <a:ext cx="4301" cy="4301"/>
      </dsp:txXfrm>
    </dsp:sp>
    <dsp:sp modelId="{B73BB58B-01B7-42F4-9905-9F1B2B2B2E86}">
      <dsp:nvSpPr>
        <dsp:cNvPr id="0" name=""/>
        <dsp:cNvSpPr/>
      </dsp:nvSpPr>
      <dsp:spPr>
        <a:xfrm>
          <a:off x="6516220" y="1855674"/>
          <a:ext cx="2416651" cy="2010300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4700,0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62,2%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870130" y="2150076"/>
        <a:ext cx="1708831" cy="1421496"/>
      </dsp:txXfrm>
    </dsp:sp>
    <dsp:sp modelId="{BC211171-4868-4B1B-8C84-7AFE7DA92B72}">
      <dsp:nvSpPr>
        <dsp:cNvPr id="0" name=""/>
        <dsp:cNvSpPr/>
      </dsp:nvSpPr>
      <dsp:spPr>
        <a:xfrm rot="9685990">
          <a:off x="2633246" y="3360654"/>
          <a:ext cx="46153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461536" y="1491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52476" y="3364027"/>
        <a:ext cx="23076" cy="23076"/>
      </dsp:txXfrm>
    </dsp:sp>
    <dsp:sp modelId="{9779251D-D94F-458D-8625-FA8430489ABD}">
      <dsp:nvSpPr>
        <dsp:cNvPr id="0" name=""/>
        <dsp:cNvSpPr/>
      </dsp:nvSpPr>
      <dsp:spPr>
        <a:xfrm>
          <a:off x="499011" y="2698073"/>
          <a:ext cx="2203590" cy="2203590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69,6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0,9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821719" y="3020781"/>
        <a:ext cx="1558174" cy="1558174"/>
      </dsp:txXfrm>
    </dsp:sp>
    <dsp:sp modelId="{38A04AD7-3C30-42FD-9169-981E636C19E5}">
      <dsp:nvSpPr>
        <dsp:cNvPr id="0" name=""/>
        <dsp:cNvSpPr/>
      </dsp:nvSpPr>
      <dsp:spPr>
        <a:xfrm rot="13491859">
          <a:off x="3341933" y="1836721"/>
          <a:ext cx="619773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619773" y="1491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636326" y="1836138"/>
        <a:ext cx="30988" cy="30988"/>
      </dsp:txXfrm>
    </dsp:sp>
    <dsp:sp modelId="{21AB2C71-7445-44F1-88DA-8920B87614F7}">
      <dsp:nvSpPr>
        <dsp:cNvPr id="0" name=""/>
        <dsp:cNvSpPr/>
      </dsp:nvSpPr>
      <dsp:spPr>
        <a:xfrm>
          <a:off x="1619674" y="0"/>
          <a:ext cx="2203590" cy="1851357"/>
        </a:xfrm>
        <a:prstGeom prst="ellipse">
          <a:avLst/>
        </a:prstGeom>
        <a:solidFill>
          <a:srgbClr val="FFC000"/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1420,0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18,8%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942382" y="271125"/>
        <a:ext cx="1558174" cy="1309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93392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7267,5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362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334907" y="2163361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237,7 тыс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9959" y="2272710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7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4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0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90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21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03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13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32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61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7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7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7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0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94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23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2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27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499755" cy="29605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на основании решения Собрания депутатов Гагаринского сельского поселения от 28.04.2022г. № 29                                                                    «Об утверждении отчёта об исполнении 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Гагаринского 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20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dirty="0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32764502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Морозовского района за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67544" y="2708920"/>
            <a:ext cx="1584176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145,1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   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1,9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256076" y="4915980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Образование 7,8 </a:t>
            </a:r>
            <a:r>
              <a:rPr lang="ru-RU" sz="1400" dirty="0" smtClean="0">
                <a:solidFill>
                  <a:schemeClr val="bg1"/>
                </a:solidFill>
              </a:rPr>
              <a:t>тыс. рублей </a:t>
            </a:r>
            <a:r>
              <a:rPr lang="ru-RU" sz="1400" dirty="0" smtClean="0">
                <a:solidFill>
                  <a:schemeClr val="bg1"/>
                </a:solidFill>
              </a:rPr>
              <a:t>0,1 </a:t>
            </a:r>
            <a:r>
              <a:rPr lang="ru-RU" sz="1400" dirty="0" smtClean="0">
                <a:solidFill>
                  <a:schemeClr val="bg1"/>
                </a:solidFill>
              </a:rPr>
              <a:t>%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186141" y="1412776"/>
            <a:ext cx="3490315" cy="3082941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7092,8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465,6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11790880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857760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Гагаринского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4293096"/>
            <a:ext cx="2520280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терроризму, экстремизму, коррупции в Гагаринском сельском поселении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6690" y="2819430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8135" y="2789535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3088" y="2789535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80308" y="4293096"/>
            <a:ext cx="2880320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612068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ru-RU" alt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Бюджет Гагаринского сельского поселения Морозовского района  за </a:t>
            </a:r>
            <a:r>
              <a:rPr lang="ru-RU" alt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2021 год  </a:t>
            </a:r>
            <a:r>
              <a:rPr lang="ru-RU" alt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направлен на решение следующих ключевых задач: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Повышение прозрачности и открытости бюджетного процесса</a:t>
            </a:r>
          </a:p>
          <a:p>
            <a:pPr algn="just"/>
            <a:r>
              <a:rPr lang="ru-RU" altLang="ru-RU" sz="2000" dirty="0" smtClean="0">
                <a:latin typeface="Times New Roman" pitchFamily="18" charset="0"/>
              </a:rPr>
              <a:t>    </a:t>
            </a:r>
            <a:r>
              <a:rPr lang="ru-RU" altLang="ru-RU" sz="1800" dirty="0" smtClean="0">
                <a:latin typeface="Times New Roman" pitchFamily="18" charset="0"/>
              </a:rPr>
              <a:t>С решением Собрания депутатов Гагаринского сельского </a:t>
            </a:r>
            <a:r>
              <a:rPr lang="ru-RU" altLang="ru-RU" sz="1800" dirty="0">
                <a:latin typeface="Times New Roman" pitchFamily="18" charset="0"/>
              </a:rPr>
              <a:t>поселения «</a:t>
            </a:r>
            <a:r>
              <a:rPr lang="ru-RU" altLang="ru-RU" sz="1800" dirty="0" smtClean="0">
                <a:latin typeface="Times New Roman" pitchFamily="18" charset="0"/>
              </a:rPr>
              <a:t>Об утверждении отчёта об исполнении бюджета Гагаринского </a:t>
            </a:r>
            <a:r>
              <a:rPr lang="ru-RU" altLang="ru-RU" sz="1800" dirty="0">
                <a:latin typeface="Times New Roman" pitchFamily="18" charset="0"/>
              </a:rPr>
              <a:t>сельского </a:t>
            </a:r>
            <a:r>
              <a:rPr lang="ru-RU" altLang="ru-RU" sz="1800" dirty="0" smtClean="0">
                <a:latin typeface="Times New Roman" pitchFamily="18" charset="0"/>
              </a:rPr>
              <a:t>поселения Морозовского района за </a:t>
            </a:r>
            <a:r>
              <a:rPr lang="ru-RU" altLang="ru-RU" sz="1800" dirty="0" smtClean="0">
                <a:latin typeface="Times New Roman" pitchFamily="18" charset="0"/>
              </a:rPr>
              <a:t>2021 </a:t>
            </a:r>
            <a:r>
              <a:rPr lang="ru-RU" altLang="ru-RU" sz="1800" dirty="0" smtClean="0">
                <a:latin typeface="Times New Roman" pitchFamily="18" charset="0"/>
              </a:rPr>
              <a:t>год» </a:t>
            </a:r>
            <a:r>
              <a:rPr lang="ru-RU" altLang="ru-RU" sz="1800" dirty="0">
                <a:latin typeface="Times New Roman" pitchFamily="18" charset="0"/>
              </a:rPr>
              <a:t>можно ознакомиться </a:t>
            </a:r>
            <a:r>
              <a:rPr lang="ru-RU" altLang="ru-RU" sz="1800" dirty="0" smtClean="0">
                <a:latin typeface="Times New Roman" pitchFamily="18" charset="0"/>
              </a:rPr>
              <a:t>на </a:t>
            </a:r>
            <a:r>
              <a:rPr lang="ru-RU" altLang="ru-RU" sz="1800" dirty="0">
                <a:latin typeface="Times New Roman" pitchFamily="18" charset="0"/>
              </a:rPr>
              <a:t>сайте </a:t>
            </a:r>
            <a:r>
              <a:rPr lang="ru-RU" altLang="ru-RU" sz="1800" dirty="0" smtClean="0">
                <a:latin typeface="Times New Roman" pitchFamily="18" charset="0"/>
              </a:rPr>
              <a:t>Гагаринского сельского поселения в </a:t>
            </a:r>
            <a:r>
              <a:rPr lang="ru-RU" altLang="ru-RU" sz="1800" dirty="0">
                <a:latin typeface="Times New Roman" pitchFamily="18" charset="0"/>
              </a:rPr>
              <a:t>разделе </a:t>
            </a:r>
            <a:r>
              <a:rPr lang="ru-RU" altLang="ru-RU" sz="1800" dirty="0" smtClean="0">
                <a:latin typeface="Times New Roman" pitchFamily="18" charset="0"/>
              </a:rPr>
              <a:t>«Бюджет для граждан»., в библиотеке Гагаринского сельского поселения</a:t>
            </a:r>
            <a:endParaRPr lang="ru-RU" altLang="ru-RU" sz="18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7544" y="4293096"/>
            <a:ext cx="791966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 х. 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93850" y="476250"/>
            <a:ext cx="7550150" cy="5329238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ru-RU" sz="2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657350" y="124122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ДОХОДЫ</a:t>
            </a:r>
            <a:r>
              <a:rPr lang="ru-RU" altLang="ru-RU" sz="2000" b="1" dirty="0"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–</a:t>
            </a:r>
            <a:r>
              <a:rPr lang="ru-RU" altLang="ru-RU" sz="2000" b="1" dirty="0"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РАСХОДЫ = ДЕФИЦИТ (ПРОФИЦИТ)</a:t>
            </a: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9" y="3071316"/>
            <a:ext cx="28956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296863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Дотации </a:t>
            </a:r>
            <a:endParaRPr lang="ru-RU" alt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»</a:t>
            </a:r>
            <a:r>
              <a:rPr lang="en-US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- 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)</a:t>
            </a: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1839"/>
            <a:ext cx="76328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за 2021 год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134" y="1556791"/>
            <a:ext cx="2702202" cy="873951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-323,8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4048" y="2759715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7234,6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4048" y="3717032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7558,4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6" y="2193370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7234,6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2511" y="2802447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162,5 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68811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2519,9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4552,2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bg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bg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067944" y="2841162"/>
            <a:ext cx="1440160" cy="130791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4452,2 тыс. рублей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4437112"/>
            <a:ext cx="2791538" cy="14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Единый сельскохозяйственный налог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263,7 тыс.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1312025"/>
            <a:ext cx="2719214" cy="152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2000">
                <a:solidFill>
                  <a:schemeClr val="tx1"/>
                </a:solidFill>
              </a:rPr>
              <a:t>2340,6 тыс. рублей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4437112"/>
            <a:ext cx="2719214" cy="1417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179,0 тыс. 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312025"/>
            <a:ext cx="2791538" cy="152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Единый сельскохозяйственный налог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263,7 тыс. рублей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2897" y="0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620688"/>
            <a:ext cx="2788562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162,5 тыс. рублей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2780928"/>
            <a:ext cx="2808311" cy="1922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Доходы от сдачи в аренду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 имущества 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162,5 </a:t>
            </a:r>
            <a:r>
              <a:rPr lang="ru-RU" dirty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00502" y="3101228"/>
            <a:ext cx="1270987" cy="12316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2519,9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580112" y="2939885"/>
            <a:ext cx="3240360" cy="1599462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тыс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924944"/>
            <a:ext cx="3240360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96,1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915816" y="836712"/>
            <a:ext cx="3240360" cy="159946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2426,6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2314</TotalTime>
  <Words>789</Words>
  <Application>Microsoft Office PowerPoint</Application>
  <PresentationFormat>Экран (4:3)</PresentationFormat>
  <Paragraphs>137</Paragraphs>
  <Slides>14</Slides>
  <Notes>1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Georgia</vt:lpstr>
      <vt:lpstr>Times New Roman</vt:lpstr>
      <vt:lpstr>Wingdings 3</vt:lpstr>
      <vt:lpstr>Легкий дым</vt:lpstr>
      <vt:lpstr>Презентация PowerPoint</vt:lpstr>
      <vt:lpstr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за 2021 год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335</cp:revision>
  <cp:lastPrinted>2014-05-13T11:35:02Z</cp:lastPrinted>
  <dcterms:created xsi:type="dcterms:W3CDTF">2014-05-12T16:47:43Z</dcterms:created>
  <dcterms:modified xsi:type="dcterms:W3CDTF">2022-06-07T07:27:09Z</dcterms:modified>
</cp:coreProperties>
</file>